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98" r:id="rId2"/>
    <p:sldId id="256" r:id="rId3"/>
    <p:sldId id="257" r:id="rId4"/>
    <p:sldId id="260" r:id="rId5"/>
    <p:sldId id="262" r:id="rId6"/>
    <p:sldId id="263" r:id="rId7"/>
    <p:sldId id="265" r:id="rId8"/>
    <p:sldId id="266" r:id="rId9"/>
    <p:sldId id="267" r:id="rId10"/>
    <p:sldId id="272" r:id="rId11"/>
    <p:sldId id="268" r:id="rId12"/>
    <p:sldId id="269" r:id="rId13"/>
    <p:sldId id="270" r:id="rId14"/>
    <p:sldId id="271" r:id="rId15"/>
    <p:sldId id="283" r:id="rId16"/>
    <p:sldId id="282" r:id="rId17"/>
    <p:sldId id="284" r:id="rId18"/>
    <p:sldId id="285" r:id="rId19"/>
    <p:sldId id="299" r:id="rId20"/>
    <p:sldId id="292" r:id="rId21"/>
    <p:sldId id="294" r:id="rId22"/>
    <p:sldId id="293" r:id="rId23"/>
  </p:sldIdLst>
  <p:sldSz cx="7772400" cy="100584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2" userDrawn="1">
          <p15:clr>
            <a:srgbClr val="A4A3A4"/>
          </p15:clr>
        </p15:guide>
        <p15:guide id="2" pos="2448" userDrawn="1">
          <p15:clr>
            <a:srgbClr val="A4A3A4"/>
          </p15:clr>
        </p15:guide>
        <p15:guide id="3" pos="96" userDrawn="1">
          <p15:clr>
            <a:srgbClr val="A4A3A4"/>
          </p15:clr>
        </p15:guide>
        <p15:guide id="4" pos="4704" userDrawn="1">
          <p15:clr>
            <a:srgbClr val="A4A3A4"/>
          </p15:clr>
        </p15:guide>
        <p15:guide id="5" orient="horz" pos="1056" userDrawn="1">
          <p15:clr>
            <a:srgbClr val="A4A3A4"/>
          </p15:clr>
        </p15:guide>
        <p15:guide id="6" orient="horz" pos="1680" userDrawn="1">
          <p15:clr>
            <a:srgbClr val="A4A3A4"/>
          </p15:clr>
        </p15:guide>
        <p15:guide id="7" orient="horz" pos="2784" userDrawn="1">
          <p15:clr>
            <a:srgbClr val="A4A3A4"/>
          </p15:clr>
        </p15:guide>
        <p15:guide id="8" orient="horz" pos="3840" userDrawn="1">
          <p15:clr>
            <a:srgbClr val="A4A3A4"/>
          </p15:clr>
        </p15:guide>
        <p15:guide id="9" orient="horz" pos="4848" userDrawn="1">
          <p15:clr>
            <a:srgbClr val="A4A3A4"/>
          </p15:clr>
        </p15:guide>
        <p15:guide id="10" pos="192" userDrawn="1">
          <p15:clr>
            <a:srgbClr val="A4A3A4"/>
          </p15:clr>
        </p15:guide>
        <p15:guide id="11" orient="horz" pos="316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100"/>
    <a:srgbClr val="F87D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780" autoAdjust="0"/>
    <p:restoredTop sz="94660"/>
  </p:normalViewPr>
  <p:slideViewPr>
    <p:cSldViewPr snapToGrid="0" showGuides="1">
      <p:cViewPr>
        <p:scale>
          <a:sx n="80" d="100"/>
          <a:sy n="80" d="100"/>
        </p:scale>
        <p:origin x="1284" y="-1818"/>
      </p:cViewPr>
      <p:guideLst>
        <p:guide orient="horz" pos="312"/>
        <p:guide pos="2448"/>
        <p:guide pos="96"/>
        <p:guide pos="4704"/>
        <p:guide orient="horz" pos="1056"/>
        <p:guide orient="horz" pos="1680"/>
        <p:guide orient="horz" pos="2784"/>
        <p:guide orient="horz" pos="3840"/>
        <p:guide orient="horz" pos="4848"/>
        <p:guide pos="192"/>
        <p:guide orient="horz" pos="316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endParaRPr lang="en-US" dirty="0"/>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ADF0DCD-2EF4-432B-9B5C-608FD8DD6808}" type="datetimeFigureOut">
              <a:rPr lang="en-US" smtClean="0"/>
              <a:t>3/8/2022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518BA4-B64E-4458-93F0-DFEFC700B138}" type="slidenum">
              <a:rPr lang="en-US" smtClean="0"/>
              <a:t>‹#›</a:t>
            </a:fld>
            <a:endParaRPr lang="en-US"/>
          </a:p>
        </p:txBody>
      </p:sp>
    </p:spTree>
    <p:extLst>
      <p:ext uri="{BB962C8B-B14F-4D97-AF65-F5344CB8AC3E}">
        <p14:creationId xmlns:p14="http://schemas.microsoft.com/office/powerpoint/2010/main" val="28138235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DF0DCD-2EF4-432B-9B5C-608FD8DD6808}" type="datetimeFigureOut">
              <a:rPr lang="en-US" smtClean="0"/>
              <a:t>3/8/2022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518BA4-B64E-4458-93F0-DFEFC700B138}" type="slidenum">
              <a:rPr lang="en-US" smtClean="0"/>
              <a:t>‹#›</a:t>
            </a:fld>
            <a:endParaRPr lang="en-US"/>
          </a:p>
        </p:txBody>
      </p:sp>
    </p:spTree>
    <p:extLst>
      <p:ext uri="{BB962C8B-B14F-4D97-AF65-F5344CB8AC3E}">
        <p14:creationId xmlns:p14="http://schemas.microsoft.com/office/powerpoint/2010/main" val="32678811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DF0DCD-2EF4-432B-9B5C-608FD8DD6808}" type="datetimeFigureOut">
              <a:rPr lang="en-US" smtClean="0"/>
              <a:t>3/8/2022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518BA4-B64E-4458-93F0-DFEFC700B138}" type="slidenum">
              <a:rPr lang="en-US" smtClean="0"/>
              <a:t>‹#›</a:t>
            </a:fld>
            <a:endParaRPr lang="en-US"/>
          </a:p>
        </p:txBody>
      </p:sp>
    </p:spTree>
    <p:extLst>
      <p:ext uri="{BB962C8B-B14F-4D97-AF65-F5344CB8AC3E}">
        <p14:creationId xmlns:p14="http://schemas.microsoft.com/office/powerpoint/2010/main" val="3740357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DF0DCD-2EF4-432B-9B5C-608FD8DD6808}" type="datetimeFigureOut">
              <a:rPr lang="en-US" smtClean="0"/>
              <a:t>3/8/2022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518BA4-B64E-4458-93F0-DFEFC700B138}" type="slidenum">
              <a:rPr lang="en-US" smtClean="0"/>
              <a:t>‹#›</a:t>
            </a:fld>
            <a:endParaRPr lang="en-US"/>
          </a:p>
        </p:txBody>
      </p:sp>
    </p:spTree>
    <p:extLst>
      <p:ext uri="{BB962C8B-B14F-4D97-AF65-F5344CB8AC3E}">
        <p14:creationId xmlns:p14="http://schemas.microsoft.com/office/powerpoint/2010/main" val="7474718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a:t>Click to edit Master title style</a:t>
            </a:r>
            <a:endParaRPr lang="en-US" dirty="0"/>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DF0DCD-2EF4-432B-9B5C-608FD8DD6808}" type="datetimeFigureOut">
              <a:rPr lang="en-US" smtClean="0"/>
              <a:t>3/8/2022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518BA4-B64E-4458-93F0-DFEFC700B138}" type="slidenum">
              <a:rPr lang="en-US" smtClean="0"/>
              <a:t>‹#›</a:t>
            </a:fld>
            <a:endParaRPr lang="en-US"/>
          </a:p>
        </p:txBody>
      </p:sp>
    </p:spTree>
    <p:extLst>
      <p:ext uri="{BB962C8B-B14F-4D97-AF65-F5344CB8AC3E}">
        <p14:creationId xmlns:p14="http://schemas.microsoft.com/office/powerpoint/2010/main" val="36272575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34353"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934778"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ADF0DCD-2EF4-432B-9B5C-608FD8DD6808}" type="datetimeFigureOut">
              <a:rPr lang="en-US" smtClean="0"/>
              <a:t>3/8/2022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518BA4-B64E-4458-93F0-DFEFC700B138}" type="slidenum">
              <a:rPr lang="en-US" smtClean="0"/>
              <a:t>‹#›</a:t>
            </a:fld>
            <a:endParaRPr lang="en-US"/>
          </a:p>
        </p:txBody>
      </p:sp>
    </p:spTree>
    <p:extLst>
      <p:ext uri="{BB962C8B-B14F-4D97-AF65-F5344CB8AC3E}">
        <p14:creationId xmlns:p14="http://schemas.microsoft.com/office/powerpoint/2010/main" val="9210557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a:t>Click to edit Master title style</a:t>
            </a:r>
            <a:endParaRPr lang="en-US" dirty="0"/>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ADF0DCD-2EF4-432B-9B5C-608FD8DD6808}" type="datetimeFigureOut">
              <a:rPr lang="en-US" smtClean="0"/>
              <a:t>3/8/2022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518BA4-B64E-4458-93F0-DFEFC700B138}" type="slidenum">
              <a:rPr lang="en-US" smtClean="0"/>
              <a:t>‹#›</a:t>
            </a:fld>
            <a:endParaRPr lang="en-US"/>
          </a:p>
        </p:txBody>
      </p:sp>
    </p:spTree>
    <p:extLst>
      <p:ext uri="{BB962C8B-B14F-4D97-AF65-F5344CB8AC3E}">
        <p14:creationId xmlns:p14="http://schemas.microsoft.com/office/powerpoint/2010/main" val="27768294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ADF0DCD-2EF4-432B-9B5C-608FD8DD6808}" type="datetimeFigureOut">
              <a:rPr lang="en-US" smtClean="0"/>
              <a:t>3/8/2022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518BA4-B64E-4458-93F0-DFEFC700B138}" type="slidenum">
              <a:rPr lang="en-US" smtClean="0"/>
              <a:t>‹#›</a:t>
            </a:fld>
            <a:endParaRPr lang="en-US"/>
          </a:p>
        </p:txBody>
      </p:sp>
    </p:spTree>
    <p:extLst>
      <p:ext uri="{BB962C8B-B14F-4D97-AF65-F5344CB8AC3E}">
        <p14:creationId xmlns:p14="http://schemas.microsoft.com/office/powerpoint/2010/main" val="11084276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DF0DCD-2EF4-432B-9B5C-608FD8DD6808}" type="datetimeFigureOut">
              <a:rPr lang="en-US" smtClean="0"/>
              <a:t>3/8/2022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518BA4-B64E-4458-93F0-DFEFC700B138}" type="slidenum">
              <a:rPr lang="en-US" smtClean="0"/>
              <a:t>‹#›</a:t>
            </a:fld>
            <a:endParaRPr lang="en-US"/>
          </a:p>
        </p:txBody>
      </p:sp>
    </p:spTree>
    <p:extLst>
      <p:ext uri="{BB962C8B-B14F-4D97-AF65-F5344CB8AC3E}">
        <p14:creationId xmlns:p14="http://schemas.microsoft.com/office/powerpoint/2010/main" val="22830620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2ADF0DCD-2EF4-432B-9B5C-608FD8DD6808}" type="datetimeFigureOut">
              <a:rPr lang="en-US" smtClean="0"/>
              <a:t>3/8/2022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518BA4-B64E-4458-93F0-DFEFC700B138}" type="slidenum">
              <a:rPr lang="en-US" smtClean="0"/>
              <a:t>‹#›</a:t>
            </a:fld>
            <a:endParaRPr lang="en-US"/>
          </a:p>
        </p:txBody>
      </p:sp>
    </p:spTree>
    <p:extLst>
      <p:ext uri="{BB962C8B-B14F-4D97-AF65-F5344CB8AC3E}">
        <p14:creationId xmlns:p14="http://schemas.microsoft.com/office/powerpoint/2010/main" val="1489077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2ADF0DCD-2EF4-432B-9B5C-608FD8DD6808}" type="datetimeFigureOut">
              <a:rPr lang="en-US" smtClean="0"/>
              <a:t>3/8/2022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518BA4-B64E-4458-93F0-DFEFC700B138}" type="slidenum">
              <a:rPr lang="en-US" smtClean="0"/>
              <a:t>‹#›</a:t>
            </a:fld>
            <a:endParaRPr lang="en-US"/>
          </a:p>
        </p:txBody>
      </p:sp>
    </p:spTree>
    <p:extLst>
      <p:ext uri="{BB962C8B-B14F-4D97-AF65-F5344CB8AC3E}">
        <p14:creationId xmlns:p14="http://schemas.microsoft.com/office/powerpoint/2010/main" val="6188295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2ADF0DCD-2EF4-432B-9B5C-608FD8DD6808}" type="datetimeFigureOut">
              <a:rPr lang="en-US" smtClean="0"/>
              <a:t>3/8/2022</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D5518BA4-B64E-4458-93F0-DFEFC700B138}" type="slidenum">
              <a:rPr lang="en-US" smtClean="0"/>
              <a:t>‹#›</a:t>
            </a:fld>
            <a:endParaRPr lang="en-US"/>
          </a:p>
        </p:txBody>
      </p:sp>
    </p:spTree>
    <p:extLst>
      <p:ext uri="{BB962C8B-B14F-4D97-AF65-F5344CB8AC3E}">
        <p14:creationId xmlns:p14="http://schemas.microsoft.com/office/powerpoint/2010/main" val="17616872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www.vistavenice.com.ph/"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 Id="rId9" Type="http://schemas.openxmlformats.org/officeDocument/2006/relationships/hyperlink" Target="http://www.vistavenice.com.ph/"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hyperlink" Target="http://www.vistavenice.com.ph/" TargetMode="External"/><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2.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hyperlink" Target="http://www.vistavenice.com.ph/" TargetMode="External"/><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13.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hyperlink" Target="http://www.vistavenice.com.ph/" TargetMode="External"/><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14.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hyperlink" Target="http://www.vistavenice.com.ph/" TargetMode="External"/><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15.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18" Type="http://schemas.openxmlformats.org/officeDocument/2006/relationships/image" Target="../media/image70.jpeg"/><Relationship Id="rId3" Type="http://schemas.openxmlformats.org/officeDocument/2006/relationships/image" Target="../media/image55.jpeg"/><Relationship Id="rId21" Type="http://schemas.openxmlformats.org/officeDocument/2006/relationships/image" Target="../media/image73.png"/><Relationship Id="rId7" Type="http://schemas.openxmlformats.org/officeDocument/2006/relationships/image" Target="../media/image59.jpeg"/><Relationship Id="rId12" Type="http://schemas.openxmlformats.org/officeDocument/2006/relationships/image" Target="../media/image64.png"/><Relationship Id="rId17" Type="http://schemas.openxmlformats.org/officeDocument/2006/relationships/image" Target="../media/image69.png"/><Relationship Id="rId2" Type="http://schemas.openxmlformats.org/officeDocument/2006/relationships/image" Target="../media/image4.png"/><Relationship Id="rId16" Type="http://schemas.openxmlformats.org/officeDocument/2006/relationships/image" Target="../media/image68.png"/><Relationship Id="rId20" Type="http://schemas.openxmlformats.org/officeDocument/2006/relationships/image" Target="../media/image72.png"/><Relationship Id="rId1" Type="http://schemas.openxmlformats.org/officeDocument/2006/relationships/slideLayout" Target="../slideLayouts/slideLayout1.xml"/><Relationship Id="rId6" Type="http://schemas.openxmlformats.org/officeDocument/2006/relationships/image" Target="../media/image58.jpeg"/><Relationship Id="rId11" Type="http://schemas.openxmlformats.org/officeDocument/2006/relationships/image" Target="../media/image63.png"/><Relationship Id="rId5" Type="http://schemas.openxmlformats.org/officeDocument/2006/relationships/image" Target="../media/image57.jpeg"/><Relationship Id="rId15" Type="http://schemas.openxmlformats.org/officeDocument/2006/relationships/image" Target="../media/image67.png"/><Relationship Id="rId23" Type="http://schemas.openxmlformats.org/officeDocument/2006/relationships/hyperlink" Target="http://www.vistavenice.com.ph/" TargetMode="External"/><Relationship Id="rId10" Type="http://schemas.openxmlformats.org/officeDocument/2006/relationships/image" Target="../media/image62.png"/><Relationship Id="rId19" Type="http://schemas.openxmlformats.org/officeDocument/2006/relationships/image" Target="../media/image71.jpeg"/><Relationship Id="rId4" Type="http://schemas.openxmlformats.org/officeDocument/2006/relationships/image" Target="../media/image56.jpeg"/><Relationship Id="rId9" Type="http://schemas.openxmlformats.org/officeDocument/2006/relationships/image" Target="../media/image61.png"/><Relationship Id="rId14" Type="http://schemas.openxmlformats.org/officeDocument/2006/relationships/image" Target="../media/image66.png"/><Relationship Id="rId22" Type="http://schemas.openxmlformats.org/officeDocument/2006/relationships/image" Target="../media/image74.png"/></Relationships>
</file>

<file path=ppt/slides/_rels/slide16.xml.rels><?xml version="1.0" encoding="UTF-8" standalone="yes"?>
<Relationships xmlns="http://schemas.openxmlformats.org/package/2006/relationships"><Relationship Id="rId8" Type="http://schemas.openxmlformats.org/officeDocument/2006/relationships/image" Target="../media/image80.jpeg"/><Relationship Id="rId13" Type="http://schemas.openxmlformats.org/officeDocument/2006/relationships/image" Target="../media/image85.png"/><Relationship Id="rId18" Type="http://schemas.openxmlformats.org/officeDocument/2006/relationships/image" Target="../media/image90.png"/><Relationship Id="rId3" Type="http://schemas.openxmlformats.org/officeDocument/2006/relationships/image" Target="../media/image75.jpg"/><Relationship Id="rId21" Type="http://schemas.openxmlformats.org/officeDocument/2006/relationships/image" Target="../media/image93.png"/><Relationship Id="rId7" Type="http://schemas.openxmlformats.org/officeDocument/2006/relationships/image" Target="../media/image79.png"/><Relationship Id="rId12" Type="http://schemas.openxmlformats.org/officeDocument/2006/relationships/image" Target="../media/image84.jpeg"/><Relationship Id="rId17" Type="http://schemas.openxmlformats.org/officeDocument/2006/relationships/image" Target="../media/image89.jpg"/><Relationship Id="rId2" Type="http://schemas.openxmlformats.org/officeDocument/2006/relationships/image" Target="../media/image4.png"/><Relationship Id="rId16" Type="http://schemas.openxmlformats.org/officeDocument/2006/relationships/image" Target="../media/image88.png"/><Relationship Id="rId20" Type="http://schemas.openxmlformats.org/officeDocument/2006/relationships/image" Target="../media/image92.jpeg"/><Relationship Id="rId1" Type="http://schemas.openxmlformats.org/officeDocument/2006/relationships/slideLayout" Target="../slideLayouts/slideLayout1.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png"/><Relationship Id="rId15" Type="http://schemas.openxmlformats.org/officeDocument/2006/relationships/image" Target="../media/image87.jpeg"/><Relationship Id="rId23" Type="http://schemas.openxmlformats.org/officeDocument/2006/relationships/hyperlink" Target="http://www.vistavenice.com.ph/" TargetMode="External"/><Relationship Id="rId10" Type="http://schemas.openxmlformats.org/officeDocument/2006/relationships/image" Target="../media/image82.png"/><Relationship Id="rId19" Type="http://schemas.openxmlformats.org/officeDocument/2006/relationships/image" Target="../media/image91.png"/><Relationship Id="rId4" Type="http://schemas.openxmlformats.org/officeDocument/2006/relationships/image" Target="../media/image76.png"/><Relationship Id="rId9" Type="http://schemas.openxmlformats.org/officeDocument/2006/relationships/image" Target="../media/image81.png"/><Relationship Id="rId14" Type="http://schemas.openxmlformats.org/officeDocument/2006/relationships/image" Target="../media/image86.png"/><Relationship Id="rId22" Type="http://schemas.openxmlformats.org/officeDocument/2006/relationships/image" Target="../media/image94.png"/></Relationships>
</file>

<file path=ppt/slides/_rels/slide17.xml.rels><?xml version="1.0" encoding="UTF-8" standalone="yes"?>
<Relationships xmlns="http://schemas.openxmlformats.org/package/2006/relationships"><Relationship Id="rId8" Type="http://schemas.openxmlformats.org/officeDocument/2006/relationships/image" Target="../media/image100.jpg"/><Relationship Id="rId13" Type="http://schemas.openxmlformats.org/officeDocument/2006/relationships/image" Target="../media/image105.png"/><Relationship Id="rId18" Type="http://schemas.openxmlformats.org/officeDocument/2006/relationships/image" Target="../media/image110.jpg"/><Relationship Id="rId3" Type="http://schemas.openxmlformats.org/officeDocument/2006/relationships/image" Target="../media/image95.jpeg"/><Relationship Id="rId21" Type="http://schemas.openxmlformats.org/officeDocument/2006/relationships/image" Target="../media/image113.png"/><Relationship Id="rId7" Type="http://schemas.openxmlformats.org/officeDocument/2006/relationships/image" Target="../media/image99.png"/><Relationship Id="rId12" Type="http://schemas.openxmlformats.org/officeDocument/2006/relationships/image" Target="../media/image104.png"/><Relationship Id="rId17" Type="http://schemas.openxmlformats.org/officeDocument/2006/relationships/image" Target="../media/image109.png"/><Relationship Id="rId2" Type="http://schemas.openxmlformats.org/officeDocument/2006/relationships/image" Target="../media/image4.png"/><Relationship Id="rId16" Type="http://schemas.openxmlformats.org/officeDocument/2006/relationships/image" Target="../media/image108.jpeg"/><Relationship Id="rId20" Type="http://schemas.openxmlformats.org/officeDocument/2006/relationships/image" Target="../media/image112.png"/><Relationship Id="rId1" Type="http://schemas.openxmlformats.org/officeDocument/2006/relationships/slideLayout" Target="../slideLayouts/slideLayout1.xml"/><Relationship Id="rId6" Type="http://schemas.openxmlformats.org/officeDocument/2006/relationships/image" Target="../media/image98.png"/><Relationship Id="rId11" Type="http://schemas.openxmlformats.org/officeDocument/2006/relationships/image" Target="../media/image103.png"/><Relationship Id="rId5" Type="http://schemas.openxmlformats.org/officeDocument/2006/relationships/image" Target="../media/image97.png"/><Relationship Id="rId15" Type="http://schemas.openxmlformats.org/officeDocument/2006/relationships/image" Target="../media/image107.png"/><Relationship Id="rId23" Type="http://schemas.openxmlformats.org/officeDocument/2006/relationships/hyperlink" Target="http://www.vistavenice.com.ph/" TargetMode="External"/><Relationship Id="rId10" Type="http://schemas.openxmlformats.org/officeDocument/2006/relationships/image" Target="../media/image102.jpeg"/><Relationship Id="rId19" Type="http://schemas.openxmlformats.org/officeDocument/2006/relationships/image" Target="../media/image111.png"/><Relationship Id="rId4" Type="http://schemas.openxmlformats.org/officeDocument/2006/relationships/image" Target="../media/image96.png"/><Relationship Id="rId9" Type="http://schemas.openxmlformats.org/officeDocument/2006/relationships/image" Target="../media/image101.jpeg"/><Relationship Id="rId14" Type="http://schemas.openxmlformats.org/officeDocument/2006/relationships/image" Target="../media/image106.png"/><Relationship Id="rId22" Type="http://schemas.openxmlformats.org/officeDocument/2006/relationships/image" Target="../media/image114.jpeg"/></Relationships>
</file>

<file path=ppt/slides/_rels/slide18.xml.rels><?xml version="1.0" encoding="UTF-8" standalone="yes"?>
<Relationships xmlns="http://schemas.openxmlformats.org/package/2006/relationships"><Relationship Id="rId8" Type="http://schemas.openxmlformats.org/officeDocument/2006/relationships/image" Target="../media/image120.jpeg"/><Relationship Id="rId13" Type="http://schemas.openxmlformats.org/officeDocument/2006/relationships/image" Target="../media/image125.jpeg"/><Relationship Id="rId18" Type="http://schemas.openxmlformats.org/officeDocument/2006/relationships/image" Target="../media/image130.jpeg"/><Relationship Id="rId3" Type="http://schemas.openxmlformats.org/officeDocument/2006/relationships/image" Target="../media/image115.png"/><Relationship Id="rId21" Type="http://schemas.openxmlformats.org/officeDocument/2006/relationships/image" Target="../media/image133.jpg"/><Relationship Id="rId7" Type="http://schemas.openxmlformats.org/officeDocument/2006/relationships/image" Target="../media/image119.jpeg"/><Relationship Id="rId12" Type="http://schemas.openxmlformats.org/officeDocument/2006/relationships/image" Target="../media/image124.jpeg"/><Relationship Id="rId17" Type="http://schemas.openxmlformats.org/officeDocument/2006/relationships/image" Target="../media/image129.png"/><Relationship Id="rId2" Type="http://schemas.openxmlformats.org/officeDocument/2006/relationships/image" Target="../media/image4.png"/><Relationship Id="rId16" Type="http://schemas.openxmlformats.org/officeDocument/2006/relationships/image" Target="../media/image128.png"/><Relationship Id="rId20" Type="http://schemas.openxmlformats.org/officeDocument/2006/relationships/image" Target="../media/image132.png"/><Relationship Id="rId1" Type="http://schemas.openxmlformats.org/officeDocument/2006/relationships/slideLayout" Target="../slideLayouts/slideLayout1.xml"/><Relationship Id="rId6" Type="http://schemas.openxmlformats.org/officeDocument/2006/relationships/image" Target="../media/image118.jpeg"/><Relationship Id="rId11" Type="http://schemas.openxmlformats.org/officeDocument/2006/relationships/image" Target="../media/image123.jpg"/><Relationship Id="rId5" Type="http://schemas.openxmlformats.org/officeDocument/2006/relationships/image" Target="../media/image117.png"/><Relationship Id="rId15" Type="http://schemas.openxmlformats.org/officeDocument/2006/relationships/image" Target="../media/image127.jpeg"/><Relationship Id="rId23" Type="http://schemas.openxmlformats.org/officeDocument/2006/relationships/hyperlink" Target="http://www.vistavenice.com.ph/" TargetMode="External"/><Relationship Id="rId10" Type="http://schemas.openxmlformats.org/officeDocument/2006/relationships/image" Target="../media/image122.jpeg"/><Relationship Id="rId19" Type="http://schemas.openxmlformats.org/officeDocument/2006/relationships/image" Target="../media/image131.jpeg"/><Relationship Id="rId4" Type="http://schemas.openxmlformats.org/officeDocument/2006/relationships/image" Target="../media/image116.gif"/><Relationship Id="rId9" Type="http://schemas.openxmlformats.org/officeDocument/2006/relationships/image" Target="../media/image121.png"/><Relationship Id="rId14" Type="http://schemas.openxmlformats.org/officeDocument/2006/relationships/image" Target="../media/image126.png"/><Relationship Id="rId22" Type="http://schemas.openxmlformats.org/officeDocument/2006/relationships/image" Target="../media/image134.jpeg"/></Relationships>
</file>

<file path=ppt/slides/_rels/slide19.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image" Target="../media/image13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www.vistavenice.com.ph/" TargetMode="External"/><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www.vistavenice.com.ph/" TargetMode="External"/><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hyperlink" Target="http://www.vistavenice.com.ph/" TargetMode="External"/><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hyperlink" Target="http://www.vistavenice.com.ph/" TargetMode="External"/><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hyperlink" Target="http://www.vistavenice.com.ph/" TargetMode="External"/><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hyperlink" Target="http://www.vistavenice.com.ph/" TargetMode="External"/><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hyperlink" Target="http://www.vistavenice.com.ph/" TargetMode="External"/><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www.vistavenice.com.ph/" TargetMode="External"/><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hyperlink" Target="mailto:vistaveniceresorts@yahoo.com"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hyperlink" Target="http://www.vistavenice.com.ph/" TargetMode="External"/><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4.jpg"/><Relationship Id="rId5" Type="http://schemas.openxmlformats.org/officeDocument/2006/relationships/image" Target="../media/image13.jpeg"/><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12" Type="http://schemas.openxmlformats.org/officeDocument/2006/relationships/hyperlink" Target="http://www.vistavenice.com.ph/" TargetMode="External"/><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8.jpeg"/><Relationship Id="rId11" Type="http://schemas.openxmlformats.org/officeDocument/2006/relationships/image" Target="../media/image23.jpeg"/><Relationship Id="rId5" Type="http://schemas.openxmlformats.org/officeDocument/2006/relationships/image" Target="../media/image17.jpeg"/><Relationship Id="rId10" Type="http://schemas.openxmlformats.org/officeDocument/2006/relationships/image" Target="../media/image22.jpeg"/><Relationship Id="rId4" Type="http://schemas.openxmlformats.org/officeDocument/2006/relationships/image" Target="../media/image16.jpeg"/><Relationship Id="rId9" Type="http://schemas.openxmlformats.org/officeDocument/2006/relationships/image" Target="../media/image21.jpeg"/></Relationships>
</file>

<file path=ppt/slides/_rels/slide9.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12" Type="http://schemas.openxmlformats.org/officeDocument/2006/relationships/hyperlink" Target="http://www.vistavenice.com.ph/" TargetMode="External"/><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27.jpeg"/><Relationship Id="rId11" Type="http://schemas.openxmlformats.org/officeDocument/2006/relationships/image" Target="../media/image32.jpeg"/><Relationship Id="rId5" Type="http://schemas.openxmlformats.org/officeDocument/2006/relationships/image" Target="../media/image26.jpeg"/><Relationship Id="rId10" Type="http://schemas.openxmlformats.org/officeDocument/2006/relationships/image" Target="../media/image31.jpeg"/><Relationship Id="rId4" Type="http://schemas.openxmlformats.org/officeDocument/2006/relationships/image" Target="../media/image25.jpeg"/><Relationship Id="rId9"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446" y="3087940"/>
            <a:ext cx="7675954" cy="4893365"/>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7707" y="2608753"/>
            <a:ext cx="3956986" cy="667270"/>
          </a:xfrm>
          <a:prstGeom prst="rect">
            <a:avLst/>
          </a:prstGeom>
        </p:spPr>
      </p:pic>
      <p:sp>
        <p:nvSpPr>
          <p:cNvPr id="7" name="Rectangle 6"/>
          <p:cNvSpPr/>
          <p:nvPr/>
        </p:nvSpPr>
        <p:spPr>
          <a:xfrm>
            <a:off x="0" y="9541565"/>
            <a:ext cx="7772400" cy="270013"/>
          </a:xfrm>
          <a:prstGeom prst="rect">
            <a:avLst/>
          </a:prstGeom>
          <a:solidFill>
            <a:srgbClr val="FFA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190498"/>
            <a:ext cx="7772400" cy="782862"/>
          </a:xfrm>
          <a:prstGeom prst="rect">
            <a:avLst/>
          </a:prstGeom>
          <a:solidFill>
            <a:srgbClr val="FFA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018081" y="8296534"/>
            <a:ext cx="4343400" cy="1169551"/>
          </a:xfrm>
          <a:prstGeom prst="rect">
            <a:avLst/>
          </a:prstGeom>
          <a:noFill/>
        </p:spPr>
        <p:txBody>
          <a:bodyPr wrap="square" rtlCol="0">
            <a:spAutoFit/>
          </a:bodyPr>
          <a:lstStyle/>
          <a:p>
            <a:pPr algn="r"/>
            <a:r>
              <a:rPr lang="en-US" sz="1600" b="1" i="1" dirty="0" err="1">
                <a:solidFill>
                  <a:schemeClr val="tx1">
                    <a:lumMod val="85000"/>
                    <a:lumOff val="15000"/>
                  </a:schemeClr>
                </a:solidFill>
              </a:rPr>
              <a:t>Marivic</a:t>
            </a:r>
            <a:r>
              <a:rPr lang="en-US" sz="1600" b="1" i="1" dirty="0">
                <a:solidFill>
                  <a:schemeClr val="tx1">
                    <a:lumMod val="85000"/>
                    <a:lumOff val="15000"/>
                  </a:schemeClr>
                </a:solidFill>
              </a:rPr>
              <a:t> S. </a:t>
            </a:r>
            <a:r>
              <a:rPr lang="en-US" sz="1600" b="1" i="1" dirty="0" err="1">
                <a:solidFill>
                  <a:schemeClr val="tx1">
                    <a:lumMod val="85000"/>
                    <a:lumOff val="15000"/>
                  </a:schemeClr>
                </a:solidFill>
              </a:rPr>
              <a:t>Collantes</a:t>
            </a:r>
            <a:endParaRPr lang="en-US" sz="1600" b="1" i="1" dirty="0">
              <a:solidFill>
                <a:schemeClr val="tx1">
                  <a:lumMod val="85000"/>
                  <a:lumOff val="15000"/>
                </a:schemeClr>
              </a:solidFill>
            </a:endParaRPr>
          </a:p>
          <a:p>
            <a:pPr algn="r"/>
            <a:r>
              <a:rPr lang="en-US" sz="1400" b="1" i="1" dirty="0">
                <a:solidFill>
                  <a:schemeClr val="tx1">
                    <a:lumMod val="85000"/>
                    <a:lumOff val="15000"/>
                  </a:schemeClr>
                </a:solidFill>
              </a:rPr>
              <a:t>Reservation &amp; Marketing Officer</a:t>
            </a:r>
          </a:p>
          <a:p>
            <a:pPr algn="r"/>
            <a:r>
              <a:rPr lang="en-US" sz="1000" i="1" dirty="0">
                <a:solidFill>
                  <a:schemeClr val="tx1">
                    <a:lumMod val="85000"/>
                    <a:lumOff val="15000"/>
                  </a:schemeClr>
                </a:solidFill>
              </a:rPr>
              <a:t>Tel:  8 373-5052</a:t>
            </a:r>
          </a:p>
          <a:p>
            <a:pPr algn="r"/>
            <a:r>
              <a:rPr lang="en-US" sz="1000" i="1" dirty="0">
                <a:solidFill>
                  <a:schemeClr val="tx1">
                    <a:lumMod val="85000"/>
                    <a:lumOff val="15000"/>
                  </a:schemeClr>
                </a:solidFill>
              </a:rPr>
              <a:t>Mobile: 0921-8998271</a:t>
            </a:r>
            <a:r>
              <a:rPr lang="en-US" sz="1000" i="1" dirty="0">
                <a:solidFill>
                  <a:schemeClr val="tx1">
                    <a:lumMod val="75000"/>
                    <a:lumOff val="25000"/>
                  </a:schemeClr>
                </a:solidFill>
              </a:rPr>
              <a:t> </a:t>
            </a:r>
          </a:p>
          <a:p>
            <a:pPr algn="r"/>
            <a:r>
              <a:rPr lang="en-US" sz="1000" i="1" dirty="0">
                <a:solidFill>
                  <a:schemeClr val="tx1">
                    <a:lumMod val="85000"/>
                    <a:lumOff val="15000"/>
                  </a:schemeClr>
                </a:solidFill>
              </a:rPr>
              <a:t>Email </a:t>
            </a:r>
            <a:r>
              <a:rPr lang="en-US" sz="1000" i="1" dirty="0" err="1">
                <a:solidFill>
                  <a:schemeClr val="tx1">
                    <a:lumMod val="85000"/>
                    <a:lumOff val="15000"/>
                  </a:schemeClr>
                </a:solidFill>
              </a:rPr>
              <a:t>add:vistaveniceresorts@yahoo.com</a:t>
            </a:r>
            <a:r>
              <a:rPr lang="en-US" sz="1000" i="1" dirty="0">
                <a:solidFill>
                  <a:schemeClr val="tx1">
                    <a:lumMod val="75000"/>
                    <a:lumOff val="25000"/>
                  </a:schemeClr>
                </a:solidFill>
              </a:rPr>
              <a:t>   </a:t>
            </a:r>
          </a:p>
          <a:p>
            <a:pPr algn="r"/>
            <a:r>
              <a:rPr lang="en-US" sz="1000" i="1" dirty="0">
                <a:solidFill>
                  <a:schemeClr val="tx1">
                    <a:lumMod val="85000"/>
                    <a:lumOff val="15000"/>
                  </a:schemeClr>
                </a:solidFill>
              </a:rPr>
              <a:t>Website: </a:t>
            </a:r>
            <a:r>
              <a:rPr lang="en-US" sz="1000" i="1" dirty="0">
                <a:solidFill>
                  <a:schemeClr val="tx1">
                    <a:lumMod val="75000"/>
                    <a:lumOff val="25000"/>
                  </a:schemeClr>
                </a:solidFill>
                <a:hlinkClick r:id="rId4"/>
              </a:rPr>
              <a:t>www.vistavenice.com.ph</a:t>
            </a:r>
            <a:r>
              <a:rPr lang="en-US" sz="1000" i="1" dirty="0">
                <a:solidFill>
                  <a:schemeClr val="tx1">
                    <a:lumMod val="75000"/>
                    <a:lumOff val="25000"/>
                  </a:schemeClr>
                </a:solidFill>
              </a:rPr>
              <a:t> </a:t>
            </a:r>
            <a:endParaRPr lang="en-US" sz="1000" dirty="0">
              <a:solidFill>
                <a:schemeClr val="tx1">
                  <a:lumMod val="75000"/>
                  <a:lumOff val="25000"/>
                </a:schemeClr>
              </a:solidFill>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33600" y="405591"/>
            <a:ext cx="3505200" cy="1996261"/>
          </a:xfrm>
          <a:prstGeom prst="rect">
            <a:avLst/>
          </a:prstGeom>
        </p:spPr>
      </p:pic>
    </p:spTree>
    <p:extLst>
      <p:ext uri="{BB962C8B-B14F-4D97-AF65-F5344CB8AC3E}">
        <p14:creationId xmlns:p14="http://schemas.microsoft.com/office/powerpoint/2010/main" val="12253060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7772400" cy="1152561"/>
          </a:xfrm>
          <a:prstGeom prst="rect">
            <a:avLst/>
          </a:prstGeom>
        </p:spPr>
      </p:pic>
      <p:sp>
        <p:nvSpPr>
          <p:cNvPr id="7" name="TextBox 6"/>
          <p:cNvSpPr txBox="1"/>
          <p:nvPr/>
        </p:nvSpPr>
        <p:spPr>
          <a:xfrm>
            <a:off x="1135307" y="1607436"/>
            <a:ext cx="5482733" cy="738664"/>
          </a:xfrm>
          <a:prstGeom prst="rect">
            <a:avLst/>
          </a:prstGeom>
          <a:noFill/>
        </p:spPr>
        <p:txBody>
          <a:bodyPr wrap="square" rtlCol="0">
            <a:spAutoFit/>
          </a:bodyPr>
          <a:lstStyle/>
          <a:p>
            <a:pPr algn="ctr"/>
            <a:r>
              <a:rPr lang="en-US" sz="2000" b="1" dirty="0">
                <a:solidFill>
                  <a:schemeClr val="tx1">
                    <a:lumMod val="75000"/>
                    <a:lumOff val="25000"/>
                  </a:schemeClr>
                </a:solidFill>
              </a:rPr>
              <a:t>TEAM BUILDING FACILITIES</a:t>
            </a:r>
          </a:p>
          <a:p>
            <a:pPr algn="ctr"/>
            <a:r>
              <a:rPr lang="en-US" sz="1100" i="1" dirty="0">
                <a:solidFill>
                  <a:schemeClr val="tx1">
                    <a:lumMod val="75000"/>
                    <a:lumOff val="25000"/>
                  </a:schemeClr>
                </a:solidFill>
              </a:rPr>
              <a:t>“Fun under the sun with team building facilities will definitely give you’re Group Teams an Exciting and Enjoyable Full-workout experience!</a:t>
            </a:r>
          </a:p>
        </p:txBody>
      </p:sp>
      <p:pic>
        <p:nvPicPr>
          <p:cNvPr id="19" name="Picture 18" descr="IMG_833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482549"/>
            <a:ext cx="2743200" cy="1828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20" name="Picture 24" descr="IMG_8198.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2482549"/>
            <a:ext cx="2748515" cy="1828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21" name="Picture 27" descr="IMG_8236.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48315" y="4773204"/>
            <a:ext cx="2743200" cy="1828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28" name="Picture 23" descr="IMG_8380.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91515" y="4773204"/>
            <a:ext cx="2743200" cy="1828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29" name="Picture 28" descr="IMG_8542.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48315" y="7063859"/>
            <a:ext cx="2743200" cy="1828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30" name="Picture 19" descr="IMG_8153.jp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91515" y="7063859"/>
            <a:ext cx="2743200" cy="1828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2558632" y="444675"/>
            <a:ext cx="5039833" cy="707886"/>
          </a:xfrm>
          <a:prstGeom prst="rect">
            <a:avLst/>
          </a:prstGeom>
          <a:noFill/>
        </p:spPr>
        <p:txBody>
          <a:bodyPr wrap="square" rtlCol="0">
            <a:spAutoFit/>
          </a:bodyPr>
          <a:lstStyle/>
          <a:p>
            <a:pPr algn="r"/>
            <a:r>
              <a:rPr lang="en-US" sz="1000" dirty="0" err="1">
                <a:latin typeface="Century Gothic" panose="020B0502020202020204" pitchFamily="34" charset="0"/>
              </a:rPr>
              <a:t>Sitio</a:t>
            </a:r>
            <a:r>
              <a:rPr lang="en-US" sz="1000" dirty="0">
                <a:latin typeface="Century Gothic" panose="020B0502020202020204" pitchFamily="34" charset="0"/>
              </a:rPr>
              <a:t> </a:t>
            </a:r>
            <a:r>
              <a:rPr lang="en-US" sz="1000" dirty="0" err="1">
                <a:latin typeface="Century Gothic" panose="020B0502020202020204" pitchFamily="34" charset="0"/>
              </a:rPr>
              <a:t>Marucdoc</a:t>
            </a:r>
            <a:r>
              <a:rPr lang="en-US" sz="1000" dirty="0">
                <a:latin typeface="Century Gothic" panose="020B0502020202020204" pitchFamily="34" charset="0"/>
              </a:rPr>
              <a:t>, </a:t>
            </a:r>
            <a:r>
              <a:rPr lang="en-US" sz="1000" dirty="0" err="1">
                <a:latin typeface="Century Gothic" panose="020B0502020202020204" pitchFamily="34" charset="0"/>
              </a:rPr>
              <a:t>Brgy</a:t>
            </a:r>
            <a:r>
              <a:rPr lang="en-US" sz="1000" dirty="0">
                <a:latin typeface="Century Gothic" panose="020B0502020202020204" pitchFamily="34" charset="0"/>
              </a:rPr>
              <a:t>. </a:t>
            </a:r>
            <a:r>
              <a:rPr lang="en-US" sz="1000" dirty="0" err="1">
                <a:latin typeface="Century Gothic" panose="020B0502020202020204" pitchFamily="34" charset="0"/>
              </a:rPr>
              <a:t>Nagbalayong</a:t>
            </a:r>
            <a:r>
              <a:rPr lang="en-US" sz="1000" dirty="0">
                <a:latin typeface="Century Gothic" panose="020B0502020202020204" pitchFamily="34" charset="0"/>
              </a:rPr>
              <a:t>, </a:t>
            </a:r>
            <a:r>
              <a:rPr lang="en-US" sz="1000" dirty="0" err="1">
                <a:latin typeface="Century Gothic" panose="020B0502020202020204" pitchFamily="34" charset="0"/>
              </a:rPr>
              <a:t>Morong</a:t>
            </a:r>
            <a:r>
              <a:rPr lang="en-US" sz="1000" dirty="0">
                <a:latin typeface="Century Gothic" panose="020B0502020202020204" pitchFamily="34" charset="0"/>
              </a:rPr>
              <a:t> Bataan</a:t>
            </a:r>
          </a:p>
          <a:p>
            <a:pPr algn="r"/>
            <a:r>
              <a:rPr lang="en-US" sz="1000" dirty="0">
                <a:latin typeface="Century Gothic" panose="020B0502020202020204" pitchFamily="34" charset="0"/>
              </a:rPr>
              <a:t>Manila Office: Rm M07, Prince Jun Condominium, 42 </a:t>
            </a:r>
            <a:r>
              <a:rPr lang="en-US" sz="1000" dirty="0" err="1">
                <a:latin typeface="Century Gothic" panose="020B0502020202020204" pitchFamily="34" charset="0"/>
              </a:rPr>
              <a:t>Timog</a:t>
            </a:r>
            <a:r>
              <a:rPr lang="en-US" sz="1000" dirty="0">
                <a:latin typeface="Century Gothic" panose="020B0502020202020204" pitchFamily="34" charset="0"/>
              </a:rPr>
              <a:t> Ave. Quezon City</a:t>
            </a:r>
          </a:p>
          <a:p>
            <a:pPr algn="r"/>
            <a:r>
              <a:rPr lang="en-US" sz="1000" dirty="0">
                <a:latin typeface="Century Gothic" panose="020B0502020202020204" pitchFamily="34" charset="0"/>
              </a:rPr>
              <a:t>Mobile No: 0921-8998271 Tel: 02 425-3004; 373-5052</a:t>
            </a:r>
          </a:p>
          <a:p>
            <a:pPr algn="r"/>
            <a:r>
              <a:rPr lang="en-US" sz="1000" dirty="0">
                <a:latin typeface="Century Gothic" panose="020B0502020202020204" pitchFamily="34" charset="0"/>
              </a:rPr>
              <a:t>Website: </a:t>
            </a:r>
            <a:r>
              <a:rPr lang="en-US" sz="1000" dirty="0">
                <a:latin typeface="Century Gothic" panose="020B0502020202020204" pitchFamily="34" charset="0"/>
                <a:hlinkClick r:id="rId9"/>
              </a:rPr>
              <a:t>www.vistavenice.com.ph</a:t>
            </a:r>
            <a:r>
              <a:rPr lang="en-US" sz="1000" dirty="0">
                <a:latin typeface="Century Gothic" panose="020B0502020202020204" pitchFamily="34" charset="0"/>
              </a:rPr>
              <a:t> | Email: sales@vistavenice.com.ph </a:t>
            </a:r>
          </a:p>
        </p:txBody>
      </p:sp>
    </p:spTree>
    <p:extLst>
      <p:ext uri="{BB962C8B-B14F-4D97-AF65-F5344CB8AC3E}">
        <p14:creationId xmlns:p14="http://schemas.microsoft.com/office/powerpoint/2010/main" val="42558973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7772400" cy="1152561"/>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1654" y="3827216"/>
            <a:ext cx="2744546" cy="1828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02148" y="3827216"/>
            <a:ext cx="2744546" cy="1828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TextBox 12"/>
          <p:cNvSpPr txBox="1"/>
          <p:nvPr/>
        </p:nvSpPr>
        <p:spPr>
          <a:xfrm>
            <a:off x="2073348" y="3383456"/>
            <a:ext cx="3657600" cy="369332"/>
          </a:xfrm>
          <a:prstGeom prst="rect">
            <a:avLst/>
          </a:prstGeom>
          <a:noFill/>
        </p:spPr>
        <p:txBody>
          <a:bodyPr wrap="square" rtlCol="0">
            <a:spAutoFit/>
          </a:bodyPr>
          <a:lstStyle/>
          <a:p>
            <a:pPr algn="ctr"/>
            <a:r>
              <a:rPr lang="en-US" b="1" dirty="0">
                <a:solidFill>
                  <a:schemeClr val="tx1">
                    <a:lumMod val="75000"/>
                    <a:lumOff val="25000"/>
                  </a:schemeClr>
                </a:solidFill>
              </a:rPr>
              <a:t>Adult Pool with Kiddie Pool</a:t>
            </a:r>
          </a:p>
        </p:txBody>
      </p:sp>
      <p:sp>
        <p:nvSpPr>
          <p:cNvPr id="7" name="TextBox 6"/>
          <p:cNvSpPr txBox="1"/>
          <p:nvPr/>
        </p:nvSpPr>
        <p:spPr>
          <a:xfrm>
            <a:off x="520995" y="1606289"/>
            <a:ext cx="6762307" cy="1415772"/>
          </a:xfrm>
          <a:prstGeom prst="rect">
            <a:avLst/>
          </a:prstGeom>
          <a:noFill/>
        </p:spPr>
        <p:txBody>
          <a:bodyPr wrap="square" rtlCol="0">
            <a:spAutoFit/>
          </a:bodyPr>
          <a:lstStyle/>
          <a:p>
            <a:pPr algn="ctr"/>
            <a:r>
              <a:rPr lang="en-US" sz="2000" b="1" dirty="0">
                <a:solidFill>
                  <a:schemeClr val="tx1">
                    <a:lumMod val="75000"/>
                    <a:lumOff val="25000"/>
                  </a:schemeClr>
                </a:solidFill>
              </a:rPr>
              <a:t>VISTA VENICE POOLS &amp; JACUZZIS</a:t>
            </a:r>
          </a:p>
          <a:p>
            <a:pPr algn="ctr"/>
            <a:r>
              <a:rPr lang="en-US" sz="1100" i="1" dirty="0">
                <a:solidFill>
                  <a:schemeClr val="tx1">
                    <a:lumMod val="75000"/>
                    <a:lumOff val="25000"/>
                  </a:schemeClr>
                </a:solidFill>
              </a:rPr>
              <a:t>“</a:t>
            </a:r>
            <a:r>
              <a:rPr lang="en-US" altLang="en-US" sz="1100" i="1" dirty="0">
                <a:solidFill>
                  <a:schemeClr val="tx1">
                    <a:lumMod val="75000"/>
                    <a:lumOff val="25000"/>
                  </a:schemeClr>
                </a:solidFill>
              </a:rPr>
              <a:t>Guests of Vista Venice Resorts can take choices swimming on three (3) of our major “Fun in the Sun“ swimming pools. We designed our swimming pools equipped with splendid waterfalls splashing close the pools elongated slides. We also placed sun lounge chairs around the pool area, plus tables, chairs and umbrellas for guests who wants to lay their backs under the sun. Our pools also is a venue for aqua aerobic activities for special groups and functions (as per request ) More so, our pools can be a “bonding” venue not only of friends but also for families as its depth was planned not only for kids but also for adults.”</a:t>
            </a:r>
          </a:p>
        </p:txBody>
      </p:sp>
      <p:sp>
        <p:nvSpPr>
          <p:cNvPr id="21" name="TextBox 20"/>
          <p:cNvSpPr txBox="1"/>
          <p:nvPr/>
        </p:nvSpPr>
        <p:spPr>
          <a:xfrm>
            <a:off x="2073348" y="6184172"/>
            <a:ext cx="3657600" cy="369332"/>
          </a:xfrm>
          <a:prstGeom prst="rect">
            <a:avLst/>
          </a:prstGeom>
          <a:noFill/>
        </p:spPr>
        <p:txBody>
          <a:bodyPr wrap="square" rtlCol="0">
            <a:spAutoFit/>
          </a:bodyPr>
          <a:lstStyle/>
          <a:p>
            <a:pPr algn="ctr"/>
            <a:r>
              <a:rPr lang="en-US" b="1" dirty="0">
                <a:solidFill>
                  <a:schemeClr val="tx1">
                    <a:lumMod val="75000"/>
                    <a:lumOff val="25000"/>
                  </a:schemeClr>
                </a:solidFill>
              </a:rPr>
              <a:t>Teen Pool</a:t>
            </a:r>
          </a:p>
        </p:txBody>
      </p: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3000" y="6659525"/>
            <a:ext cx="2743200" cy="1828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03494" y="6659525"/>
            <a:ext cx="2743200" cy="1828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TextBox 10"/>
          <p:cNvSpPr txBox="1"/>
          <p:nvPr/>
        </p:nvSpPr>
        <p:spPr>
          <a:xfrm>
            <a:off x="2558632" y="444675"/>
            <a:ext cx="5039833" cy="707886"/>
          </a:xfrm>
          <a:prstGeom prst="rect">
            <a:avLst/>
          </a:prstGeom>
          <a:noFill/>
        </p:spPr>
        <p:txBody>
          <a:bodyPr wrap="square" rtlCol="0">
            <a:spAutoFit/>
          </a:bodyPr>
          <a:lstStyle/>
          <a:p>
            <a:pPr algn="r"/>
            <a:r>
              <a:rPr lang="en-US" sz="1000" dirty="0" err="1">
                <a:latin typeface="Century Gothic" panose="020B0502020202020204" pitchFamily="34" charset="0"/>
              </a:rPr>
              <a:t>Sitio</a:t>
            </a:r>
            <a:r>
              <a:rPr lang="en-US" sz="1000" dirty="0">
                <a:latin typeface="Century Gothic" panose="020B0502020202020204" pitchFamily="34" charset="0"/>
              </a:rPr>
              <a:t> </a:t>
            </a:r>
            <a:r>
              <a:rPr lang="en-US" sz="1000" dirty="0" err="1">
                <a:latin typeface="Century Gothic" panose="020B0502020202020204" pitchFamily="34" charset="0"/>
              </a:rPr>
              <a:t>Marucdoc</a:t>
            </a:r>
            <a:r>
              <a:rPr lang="en-US" sz="1000" dirty="0">
                <a:latin typeface="Century Gothic" panose="020B0502020202020204" pitchFamily="34" charset="0"/>
              </a:rPr>
              <a:t>, </a:t>
            </a:r>
            <a:r>
              <a:rPr lang="en-US" sz="1000" dirty="0" err="1">
                <a:latin typeface="Century Gothic" panose="020B0502020202020204" pitchFamily="34" charset="0"/>
              </a:rPr>
              <a:t>Brgy</a:t>
            </a:r>
            <a:r>
              <a:rPr lang="en-US" sz="1000" dirty="0">
                <a:latin typeface="Century Gothic" panose="020B0502020202020204" pitchFamily="34" charset="0"/>
              </a:rPr>
              <a:t>. </a:t>
            </a:r>
            <a:r>
              <a:rPr lang="en-US" sz="1000" dirty="0" err="1">
                <a:latin typeface="Century Gothic" panose="020B0502020202020204" pitchFamily="34" charset="0"/>
              </a:rPr>
              <a:t>Nagbalayong</a:t>
            </a:r>
            <a:r>
              <a:rPr lang="en-US" sz="1000" dirty="0">
                <a:latin typeface="Century Gothic" panose="020B0502020202020204" pitchFamily="34" charset="0"/>
              </a:rPr>
              <a:t>, </a:t>
            </a:r>
            <a:r>
              <a:rPr lang="en-US" sz="1000" dirty="0" err="1">
                <a:latin typeface="Century Gothic" panose="020B0502020202020204" pitchFamily="34" charset="0"/>
              </a:rPr>
              <a:t>Morong</a:t>
            </a:r>
            <a:r>
              <a:rPr lang="en-US" sz="1000" dirty="0">
                <a:latin typeface="Century Gothic" panose="020B0502020202020204" pitchFamily="34" charset="0"/>
              </a:rPr>
              <a:t> Bataan</a:t>
            </a:r>
          </a:p>
          <a:p>
            <a:pPr algn="r"/>
            <a:r>
              <a:rPr lang="en-US" sz="1000" dirty="0">
                <a:latin typeface="Century Gothic" panose="020B0502020202020204" pitchFamily="34" charset="0"/>
              </a:rPr>
              <a:t>Manila Office: Rm M07, Prince Jun Condominium, 42 </a:t>
            </a:r>
            <a:r>
              <a:rPr lang="en-US" sz="1000" dirty="0" err="1">
                <a:latin typeface="Century Gothic" panose="020B0502020202020204" pitchFamily="34" charset="0"/>
              </a:rPr>
              <a:t>Timog</a:t>
            </a:r>
            <a:r>
              <a:rPr lang="en-US" sz="1000" dirty="0">
                <a:latin typeface="Century Gothic" panose="020B0502020202020204" pitchFamily="34" charset="0"/>
              </a:rPr>
              <a:t> Ave. Quezon City</a:t>
            </a:r>
          </a:p>
          <a:p>
            <a:pPr algn="r"/>
            <a:r>
              <a:rPr lang="en-US" sz="1000" dirty="0">
                <a:latin typeface="Century Gothic" panose="020B0502020202020204" pitchFamily="34" charset="0"/>
              </a:rPr>
              <a:t>Mobile No: 0921-8998271 Tel: 02 425-3004; 373-5052</a:t>
            </a:r>
          </a:p>
          <a:p>
            <a:pPr algn="r"/>
            <a:r>
              <a:rPr lang="en-US" sz="1000" dirty="0">
                <a:latin typeface="Century Gothic" panose="020B0502020202020204" pitchFamily="34" charset="0"/>
              </a:rPr>
              <a:t>Website: </a:t>
            </a:r>
            <a:r>
              <a:rPr lang="en-US" sz="1000" dirty="0">
                <a:latin typeface="Century Gothic" panose="020B0502020202020204" pitchFamily="34" charset="0"/>
                <a:hlinkClick r:id="rId7"/>
              </a:rPr>
              <a:t>www.vistavenice.com.ph</a:t>
            </a:r>
            <a:r>
              <a:rPr lang="en-US" sz="1000" dirty="0">
                <a:latin typeface="Century Gothic" panose="020B0502020202020204" pitchFamily="34" charset="0"/>
              </a:rPr>
              <a:t> | Email: sales@vistavenice.com.ph </a:t>
            </a:r>
          </a:p>
        </p:txBody>
      </p:sp>
    </p:spTree>
    <p:extLst>
      <p:ext uri="{BB962C8B-B14F-4D97-AF65-F5344CB8AC3E}">
        <p14:creationId xmlns:p14="http://schemas.microsoft.com/office/powerpoint/2010/main" val="34211945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7772400" cy="1152561"/>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02148" y="2118856"/>
            <a:ext cx="2743200" cy="1828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8948" y="2118856"/>
            <a:ext cx="2743200" cy="1828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TextBox 12"/>
          <p:cNvSpPr txBox="1"/>
          <p:nvPr/>
        </p:nvSpPr>
        <p:spPr>
          <a:xfrm>
            <a:off x="2073348" y="1643503"/>
            <a:ext cx="3657600" cy="369332"/>
          </a:xfrm>
          <a:prstGeom prst="rect">
            <a:avLst/>
          </a:prstGeom>
          <a:noFill/>
        </p:spPr>
        <p:txBody>
          <a:bodyPr wrap="square" rtlCol="0">
            <a:spAutoFit/>
          </a:bodyPr>
          <a:lstStyle/>
          <a:p>
            <a:pPr algn="ctr"/>
            <a:r>
              <a:rPr lang="en-US" b="1" dirty="0">
                <a:solidFill>
                  <a:schemeClr val="tx1">
                    <a:lumMod val="75000"/>
                    <a:lumOff val="25000"/>
                  </a:schemeClr>
                </a:solidFill>
              </a:rPr>
              <a:t>Infinity Pool</a:t>
            </a:r>
          </a:p>
        </p:txBody>
      </p:sp>
      <p:sp>
        <p:nvSpPr>
          <p:cNvPr id="21" name="TextBox 20"/>
          <p:cNvSpPr txBox="1"/>
          <p:nvPr/>
        </p:nvSpPr>
        <p:spPr>
          <a:xfrm>
            <a:off x="2073348" y="4867684"/>
            <a:ext cx="3657600" cy="369332"/>
          </a:xfrm>
          <a:prstGeom prst="rect">
            <a:avLst/>
          </a:prstGeom>
          <a:noFill/>
        </p:spPr>
        <p:txBody>
          <a:bodyPr wrap="square" rtlCol="0">
            <a:spAutoFit/>
          </a:bodyPr>
          <a:lstStyle/>
          <a:p>
            <a:pPr algn="ctr"/>
            <a:r>
              <a:rPr lang="en-US" b="1" dirty="0">
                <a:solidFill>
                  <a:schemeClr val="tx1">
                    <a:lumMod val="75000"/>
                    <a:lumOff val="25000"/>
                  </a:schemeClr>
                </a:solidFill>
              </a:rPr>
              <a:t>Jacuzzi</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02148" y="5341088"/>
            <a:ext cx="2743200" cy="1828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3000" y="5341088"/>
            <a:ext cx="2743200" cy="1828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TextBox 11"/>
          <p:cNvSpPr txBox="1"/>
          <p:nvPr/>
        </p:nvSpPr>
        <p:spPr>
          <a:xfrm>
            <a:off x="2558632" y="444675"/>
            <a:ext cx="5039833" cy="707886"/>
          </a:xfrm>
          <a:prstGeom prst="rect">
            <a:avLst/>
          </a:prstGeom>
          <a:noFill/>
        </p:spPr>
        <p:txBody>
          <a:bodyPr wrap="square" rtlCol="0">
            <a:spAutoFit/>
          </a:bodyPr>
          <a:lstStyle/>
          <a:p>
            <a:pPr algn="r"/>
            <a:r>
              <a:rPr lang="en-US" sz="1000" dirty="0" err="1">
                <a:latin typeface="Century Gothic" panose="020B0502020202020204" pitchFamily="34" charset="0"/>
              </a:rPr>
              <a:t>Sitio</a:t>
            </a:r>
            <a:r>
              <a:rPr lang="en-US" sz="1000" dirty="0">
                <a:latin typeface="Century Gothic" panose="020B0502020202020204" pitchFamily="34" charset="0"/>
              </a:rPr>
              <a:t> </a:t>
            </a:r>
            <a:r>
              <a:rPr lang="en-US" sz="1000" dirty="0" err="1">
                <a:latin typeface="Century Gothic" panose="020B0502020202020204" pitchFamily="34" charset="0"/>
              </a:rPr>
              <a:t>Marucdoc</a:t>
            </a:r>
            <a:r>
              <a:rPr lang="en-US" sz="1000" dirty="0">
                <a:latin typeface="Century Gothic" panose="020B0502020202020204" pitchFamily="34" charset="0"/>
              </a:rPr>
              <a:t>, </a:t>
            </a:r>
            <a:r>
              <a:rPr lang="en-US" sz="1000" dirty="0" err="1">
                <a:latin typeface="Century Gothic" panose="020B0502020202020204" pitchFamily="34" charset="0"/>
              </a:rPr>
              <a:t>Brgy</a:t>
            </a:r>
            <a:r>
              <a:rPr lang="en-US" sz="1000" dirty="0">
                <a:latin typeface="Century Gothic" panose="020B0502020202020204" pitchFamily="34" charset="0"/>
              </a:rPr>
              <a:t>. </a:t>
            </a:r>
            <a:r>
              <a:rPr lang="en-US" sz="1000" dirty="0" err="1">
                <a:latin typeface="Century Gothic" panose="020B0502020202020204" pitchFamily="34" charset="0"/>
              </a:rPr>
              <a:t>Nagbalayong</a:t>
            </a:r>
            <a:r>
              <a:rPr lang="en-US" sz="1000" dirty="0">
                <a:latin typeface="Century Gothic" panose="020B0502020202020204" pitchFamily="34" charset="0"/>
              </a:rPr>
              <a:t>, </a:t>
            </a:r>
            <a:r>
              <a:rPr lang="en-US" sz="1000" dirty="0" err="1">
                <a:latin typeface="Century Gothic" panose="020B0502020202020204" pitchFamily="34" charset="0"/>
              </a:rPr>
              <a:t>Morong</a:t>
            </a:r>
            <a:r>
              <a:rPr lang="en-US" sz="1000" dirty="0">
                <a:latin typeface="Century Gothic" panose="020B0502020202020204" pitchFamily="34" charset="0"/>
              </a:rPr>
              <a:t> Bataan</a:t>
            </a:r>
          </a:p>
          <a:p>
            <a:pPr algn="r"/>
            <a:r>
              <a:rPr lang="en-US" sz="1000" dirty="0">
                <a:latin typeface="Century Gothic" panose="020B0502020202020204" pitchFamily="34" charset="0"/>
              </a:rPr>
              <a:t>Manila Office: Rm M07, Prince Jun Condominium, 42 </a:t>
            </a:r>
            <a:r>
              <a:rPr lang="en-US" sz="1000" dirty="0" err="1">
                <a:latin typeface="Century Gothic" panose="020B0502020202020204" pitchFamily="34" charset="0"/>
              </a:rPr>
              <a:t>Timog</a:t>
            </a:r>
            <a:r>
              <a:rPr lang="en-US" sz="1000" dirty="0">
                <a:latin typeface="Century Gothic" panose="020B0502020202020204" pitchFamily="34" charset="0"/>
              </a:rPr>
              <a:t> Ave. Quezon City</a:t>
            </a:r>
          </a:p>
          <a:p>
            <a:pPr algn="r"/>
            <a:r>
              <a:rPr lang="en-US" sz="1000" dirty="0">
                <a:latin typeface="Century Gothic" panose="020B0502020202020204" pitchFamily="34" charset="0"/>
              </a:rPr>
              <a:t>Mobile No: 0921-8998271 Tel: 02 425-3004; 373-5052</a:t>
            </a:r>
          </a:p>
          <a:p>
            <a:pPr algn="r"/>
            <a:r>
              <a:rPr lang="en-US" sz="1000" dirty="0">
                <a:latin typeface="Century Gothic" panose="020B0502020202020204" pitchFamily="34" charset="0"/>
              </a:rPr>
              <a:t>Website: </a:t>
            </a:r>
            <a:r>
              <a:rPr lang="en-US" sz="1000" dirty="0">
                <a:latin typeface="Century Gothic" panose="020B0502020202020204" pitchFamily="34" charset="0"/>
                <a:hlinkClick r:id="rId7"/>
              </a:rPr>
              <a:t>www.vistavenice.com.ph</a:t>
            </a:r>
            <a:r>
              <a:rPr lang="en-US" sz="1000" dirty="0">
                <a:latin typeface="Century Gothic" panose="020B0502020202020204" pitchFamily="34" charset="0"/>
              </a:rPr>
              <a:t> | Email: sales@vistavenice.com.ph </a:t>
            </a:r>
          </a:p>
        </p:txBody>
      </p:sp>
    </p:spTree>
    <p:extLst>
      <p:ext uri="{BB962C8B-B14F-4D97-AF65-F5344CB8AC3E}">
        <p14:creationId xmlns:p14="http://schemas.microsoft.com/office/powerpoint/2010/main" val="21334874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7772400" cy="1152561"/>
          </a:xfrm>
          <a:prstGeom prst="rect">
            <a:avLst/>
          </a:prstGeom>
        </p:spPr>
      </p:pic>
      <p:sp>
        <p:nvSpPr>
          <p:cNvPr id="7" name="TextBox 6"/>
          <p:cNvSpPr txBox="1"/>
          <p:nvPr/>
        </p:nvSpPr>
        <p:spPr>
          <a:xfrm>
            <a:off x="520995" y="1606289"/>
            <a:ext cx="6762307" cy="738664"/>
          </a:xfrm>
          <a:prstGeom prst="rect">
            <a:avLst/>
          </a:prstGeom>
          <a:noFill/>
        </p:spPr>
        <p:txBody>
          <a:bodyPr wrap="square" rtlCol="0">
            <a:spAutoFit/>
          </a:bodyPr>
          <a:lstStyle/>
          <a:p>
            <a:pPr algn="ctr"/>
            <a:r>
              <a:rPr lang="en-US" sz="2000" b="1" dirty="0">
                <a:solidFill>
                  <a:schemeClr val="tx1">
                    <a:lumMod val="75000"/>
                    <a:lumOff val="25000"/>
                  </a:schemeClr>
                </a:solidFill>
              </a:rPr>
              <a:t>VISTA VENICE CONFERENCE / FUNCTION HALL</a:t>
            </a:r>
          </a:p>
          <a:p>
            <a:pPr algn="ctr"/>
            <a:r>
              <a:rPr lang="en-US" sz="1100" i="1" dirty="0">
                <a:solidFill>
                  <a:schemeClr val="tx1">
                    <a:lumMod val="75000"/>
                    <a:lumOff val="25000"/>
                  </a:schemeClr>
                </a:solidFill>
              </a:rPr>
              <a:t>“</a:t>
            </a:r>
            <a:r>
              <a:rPr lang="en-US" altLang="en-US" sz="1100" i="1" dirty="0">
                <a:solidFill>
                  <a:schemeClr val="tx1">
                    <a:lumMod val="75000"/>
                    <a:lumOff val="25000"/>
                  </a:schemeClr>
                </a:solidFill>
              </a:rPr>
              <a:t>Our function halls can accommodate 100-250 persons, fully air-conditioned and equipped with </a:t>
            </a:r>
          </a:p>
          <a:p>
            <a:pPr algn="ctr"/>
            <a:r>
              <a:rPr lang="en-US" altLang="en-US" sz="1100" i="1" dirty="0">
                <a:solidFill>
                  <a:schemeClr val="tx1">
                    <a:lumMod val="75000"/>
                    <a:lumOff val="25000"/>
                  </a:schemeClr>
                </a:solidFill>
              </a:rPr>
              <a:t>state-of-the-art amenities to meet the demands of any function.”</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8674" y="3019647"/>
            <a:ext cx="2753474" cy="1828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86200" y="3019647"/>
            <a:ext cx="2753973" cy="1828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8175" y="5237183"/>
            <a:ext cx="2753474" cy="1828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86200" y="5237183"/>
            <a:ext cx="2753474" cy="1828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TextBox 10"/>
          <p:cNvSpPr txBox="1"/>
          <p:nvPr/>
        </p:nvSpPr>
        <p:spPr>
          <a:xfrm>
            <a:off x="2558632" y="444675"/>
            <a:ext cx="5039833" cy="861774"/>
          </a:xfrm>
          <a:prstGeom prst="rect">
            <a:avLst/>
          </a:prstGeom>
          <a:noFill/>
        </p:spPr>
        <p:txBody>
          <a:bodyPr wrap="square" rtlCol="0">
            <a:spAutoFit/>
          </a:bodyPr>
          <a:lstStyle/>
          <a:p>
            <a:pPr algn="r"/>
            <a:r>
              <a:rPr lang="en-US" sz="1000" dirty="0" err="1">
                <a:latin typeface="Century Gothic" panose="020B0502020202020204" pitchFamily="34" charset="0"/>
              </a:rPr>
              <a:t>Sitio</a:t>
            </a:r>
            <a:r>
              <a:rPr lang="en-US" sz="1000" dirty="0">
                <a:latin typeface="Century Gothic" panose="020B0502020202020204" pitchFamily="34" charset="0"/>
              </a:rPr>
              <a:t> </a:t>
            </a:r>
            <a:r>
              <a:rPr lang="en-US" sz="1000" dirty="0" err="1">
                <a:latin typeface="Century Gothic" panose="020B0502020202020204" pitchFamily="34" charset="0"/>
              </a:rPr>
              <a:t>Marucdoc</a:t>
            </a:r>
            <a:r>
              <a:rPr lang="en-US" sz="1000" dirty="0">
                <a:latin typeface="Century Gothic" panose="020B0502020202020204" pitchFamily="34" charset="0"/>
              </a:rPr>
              <a:t>, </a:t>
            </a:r>
            <a:r>
              <a:rPr lang="en-US" sz="1000" dirty="0" err="1">
                <a:latin typeface="Century Gothic" panose="020B0502020202020204" pitchFamily="34" charset="0"/>
              </a:rPr>
              <a:t>Brgy</a:t>
            </a:r>
            <a:r>
              <a:rPr lang="en-US" sz="1000" dirty="0">
                <a:latin typeface="Century Gothic" panose="020B0502020202020204" pitchFamily="34" charset="0"/>
              </a:rPr>
              <a:t>. </a:t>
            </a:r>
            <a:r>
              <a:rPr lang="en-US" sz="1000" dirty="0" err="1">
                <a:latin typeface="Century Gothic" panose="020B0502020202020204" pitchFamily="34" charset="0"/>
              </a:rPr>
              <a:t>Nagbalayong</a:t>
            </a:r>
            <a:r>
              <a:rPr lang="en-US" sz="1000" dirty="0">
                <a:latin typeface="Century Gothic" panose="020B0502020202020204" pitchFamily="34" charset="0"/>
              </a:rPr>
              <a:t>, </a:t>
            </a:r>
            <a:r>
              <a:rPr lang="en-US" sz="1000" dirty="0" err="1">
                <a:latin typeface="Century Gothic" panose="020B0502020202020204" pitchFamily="34" charset="0"/>
              </a:rPr>
              <a:t>Morong</a:t>
            </a:r>
            <a:r>
              <a:rPr lang="en-US" sz="1000" dirty="0">
                <a:latin typeface="Century Gothic" panose="020B0502020202020204" pitchFamily="34" charset="0"/>
              </a:rPr>
              <a:t> Bataan</a:t>
            </a:r>
          </a:p>
          <a:p>
            <a:pPr algn="r"/>
            <a:r>
              <a:rPr lang="en-US" sz="1000" dirty="0">
                <a:latin typeface="Century Gothic" panose="020B0502020202020204" pitchFamily="34" charset="0"/>
              </a:rPr>
              <a:t>Manila Office: Rm M07Sitio </a:t>
            </a:r>
            <a:r>
              <a:rPr lang="en-US" sz="1000" dirty="0" err="1">
                <a:latin typeface="Century Gothic" panose="020B0502020202020204" pitchFamily="34" charset="0"/>
              </a:rPr>
              <a:t>Marucdoc</a:t>
            </a:r>
            <a:r>
              <a:rPr lang="en-US" sz="1000" dirty="0">
                <a:latin typeface="Century Gothic" panose="020B0502020202020204" pitchFamily="34" charset="0"/>
              </a:rPr>
              <a:t>, </a:t>
            </a:r>
            <a:r>
              <a:rPr lang="en-US" sz="1000" dirty="0" err="1">
                <a:latin typeface="Century Gothic" panose="020B0502020202020204" pitchFamily="34" charset="0"/>
              </a:rPr>
              <a:t>Brgy</a:t>
            </a:r>
            <a:r>
              <a:rPr lang="en-US" sz="1000" dirty="0">
                <a:latin typeface="Century Gothic" panose="020B0502020202020204" pitchFamily="34" charset="0"/>
              </a:rPr>
              <a:t>. </a:t>
            </a:r>
            <a:r>
              <a:rPr lang="en-US" sz="1000" dirty="0" err="1">
                <a:latin typeface="Century Gothic" panose="020B0502020202020204" pitchFamily="34" charset="0"/>
              </a:rPr>
              <a:t>Nagbalayong</a:t>
            </a:r>
            <a:r>
              <a:rPr lang="en-US" sz="1000" dirty="0">
                <a:latin typeface="Century Gothic" panose="020B0502020202020204" pitchFamily="34" charset="0"/>
              </a:rPr>
              <a:t>, </a:t>
            </a:r>
            <a:r>
              <a:rPr lang="en-US" sz="1000" dirty="0" err="1">
                <a:latin typeface="Century Gothic" panose="020B0502020202020204" pitchFamily="34" charset="0"/>
              </a:rPr>
              <a:t>Morong</a:t>
            </a:r>
            <a:r>
              <a:rPr lang="en-US" sz="1000" dirty="0">
                <a:latin typeface="Century Gothic" panose="020B0502020202020204" pitchFamily="34" charset="0"/>
              </a:rPr>
              <a:t> Bataan</a:t>
            </a:r>
          </a:p>
          <a:p>
            <a:pPr algn="r"/>
            <a:r>
              <a:rPr lang="en-US" sz="1000" dirty="0">
                <a:latin typeface="Century Gothic" panose="020B0502020202020204" pitchFamily="34" charset="0"/>
              </a:rPr>
              <a:t>Manila Office: Rm M07, Prince Jun Condominium, 42 </a:t>
            </a:r>
            <a:r>
              <a:rPr lang="en-US" sz="1000" dirty="0" err="1">
                <a:latin typeface="Century Gothic" panose="020B0502020202020204" pitchFamily="34" charset="0"/>
              </a:rPr>
              <a:t>Timog</a:t>
            </a:r>
            <a:r>
              <a:rPr lang="en-US" sz="1000" dirty="0">
                <a:latin typeface="Century Gothic" panose="020B0502020202020204" pitchFamily="34" charset="0"/>
              </a:rPr>
              <a:t> Ave. Quezon City</a:t>
            </a:r>
          </a:p>
          <a:p>
            <a:pPr algn="r"/>
            <a:r>
              <a:rPr lang="en-US" sz="1000" dirty="0">
                <a:latin typeface="Century Gothic" panose="020B0502020202020204" pitchFamily="34" charset="0"/>
              </a:rPr>
              <a:t>Mobile No: 0921-8998271 Tel: 02 425-3004; 373-5052</a:t>
            </a:r>
          </a:p>
          <a:p>
            <a:pPr algn="r"/>
            <a:r>
              <a:rPr lang="en-US" sz="1000" dirty="0">
                <a:latin typeface="Century Gothic" panose="020B0502020202020204" pitchFamily="34" charset="0"/>
              </a:rPr>
              <a:t>Website: </a:t>
            </a:r>
            <a:r>
              <a:rPr lang="en-US" sz="1000" dirty="0">
                <a:latin typeface="Century Gothic" panose="020B0502020202020204" pitchFamily="34" charset="0"/>
                <a:hlinkClick r:id="rId7"/>
              </a:rPr>
              <a:t>www.vistavenice.com.ph</a:t>
            </a:r>
            <a:r>
              <a:rPr lang="en-US" sz="1000" dirty="0">
                <a:latin typeface="Century Gothic" panose="020B0502020202020204" pitchFamily="34" charset="0"/>
              </a:rPr>
              <a:t> | Email: sales@vistavenice.com.ph </a:t>
            </a:r>
          </a:p>
        </p:txBody>
      </p:sp>
    </p:spTree>
    <p:extLst>
      <p:ext uri="{BB962C8B-B14F-4D97-AF65-F5344CB8AC3E}">
        <p14:creationId xmlns:p14="http://schemas.microsoft.com/office/powerpoint/2010/main" val="26289059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7772400" cy="1152561"/>
          </a:xfrm>
          <a:prstGeom prst="rect">
            <a:avLst/>
          </a:prstGeom>
        </p:spPr>
      </p:pic>
      <p:sp>
        <p:nvSpPr>
          <p:cNvPr id="7" name="TextBox 6"/>
          <p:cNvSpPr txBox="1"/>
          <p:nvPr/>
        </p:nvSpPr>
        <p:spPr>
          <a:xfrm>
            <a:off x="520995" y="1606289"/>
            <a:ext cx="6762307" cy="738664"/>
          </a:xfrm>
          <a:prstGeom prst="rect">
            <a:avLst/>
          </a:prstGeom>
          <a:noFill/>
        </p:spPr>
        <p:txBody>
          <a:bodyPr wrap="square" rtlCol="0">
            <a:spAutoFit/>
          </a:bodyPr>
          <a:lstStyle/>
          <a:p>
            <a:pPr algn="ctr"/>
            <a:r>
              <a:rPr lang="en-US" sz="2000" b="1" dirty="0">
                <a:solidFill>
                  <a:schemeClr val="tx1">
                    <a:lumMod val="75000"/>
                    <a:lumOff val="25000"/>
                  </a:schemeClr>
                </a:solidFill>
              </a:rPr>
              <a:t>VISTA VENICE SPA &amp; MASSAGE</a:t>
            </a:r>
          </a:p>
          <a:p>
            <a:pPr algn="ctr"/>
            <a:r>
              <a:rPr lang="en-US" sz="1100" i="1" dirty="0">
                <a:solidFill>
                  <a:schemeClr val="tx1">
                    <a:lumMod val="75000"/>
                    <a:lumOff val="25000"/>
                  </a:schemeClr>
                </a:solidFill>
              </a:rPr>
              <a:t>“</a:t>
            </a:r>
            <a:r>
              <a:rPr lang="en-US" altLang="en-US" sz="1100" i="1" dirty="0">
                <a:solidFill>
                  <a:schemeClr val="tx1">
                    <a:lumMod val="75000"/>
                    <a:lumOff val="25000"/>
                  </a:schemeClr>
                </a:solidFill>
              </a:rPr>
              <a:t>Need to relax? We can take care of that. Resorts is known for your Volcanic Spa, the very first in the region. We also have the Doctor Fish Spa, Foot Spa and Body Massage, the treatment that can help promote healthy skin growth”</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762" y="3412456"/>
            <a:ext cx="2794571" cy="1828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57329" y="3392209"/>
            <a:ext cx="2794571" cy="1828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1762" y="6567808"/>
            <a:ext cx="2794571" cy="1828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57329" y="6567808"/>
            <a:ext cx="2794571" cy="1828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TextBox 13"/>
          <p:cNvSpPr txBox="1"/>
          <p:nvPr/>
        </p:nvSpPr>
        <p:spPr>
          <a:xfrm>
            <a:off x="841762" y="2689181"/>
            <a:ext cx="2778623" cy="723275"/>
          </a:xfrm>
          <a:prstGeom prst="rect">
            <a:avLst/>
          </a:prstGeom>
          <a:noFill/>
        </p:spPr>
        <p:txBody>
          <a:bodyPr wrap="square" rtlCol="0">
            <a:spAutoFit/>
          </a:bodyPr>
          <a:lstStyle/>
          <a:p>
            <a:pPr algn="ctr"/>
            <a:r>
              <a:rPr lang="en-US" b="1" dirty="0">
                <a:solidFill>
                  <a:schemeClr val="tx1">
                    <a:lumMod val="75000"/>
                    <a:lumOff val="25000"/>
                  </a:schemeClr>
                </a:solidFill>
              </a:rPr>
              <a:t>Full Body Massage</a:t>
            </a:r>
          </a:p>
          <a:p>
            <a:pPr algn="ctr"/>
            <a:r>
              <a:rPr lang="en-US" sz="1200" b="1" dirty="0">
                <a:solidFill>
                  <a:schemeClr val="tx1">
                    <a:lumMod val="75000"/>
                    <a:lumOff val="25000"/>
                  </a:schemeClr>
                </a:solidFill>
              </a:rPr>
              <a:t>PHP 399.00</a:t>
            </a:r>
          </a:p>
          <a:p>
            <a:pPr algn="ctr"/>
            <a:r>
              <a:rPr lang="en-US" sz="1100" i="1" dirty="0">
                <a:solidFill>
                  <a:schemeClr val="tx1">
                    <a:lumMod val="75000"/>
                    <a:lumOff val="25000"/>
                  </a:schemeClr>
                </a:solidFill>
              </a:rPr>
              <a:t>Try our very own signature massage (1 hour)</a:t>
            </a:r>
            <a:endParaRPr lang="en-US" sz="1100" b="1" dirty="0">
              <a:solidFill>
                <a:schemeClr val="tx1">
                  <a:lumMod val="75000"/>
                  <a:lumOff val="25000"/>
                </a:schemeClr>
              </a:solidFill>
            </a:endParaRPr>
          </a:p>
        </p:txBody>
      </p:sp>
      <p:sp>
        <p:nvSpPr>
          <p:cNvPr id="18" name="TextBox 17"/>
          <p:cNvSpPr txBox="1"/>
          <p:nvPr/>
        </p:nvSpPr>
        <p:spPr>
          <a:xfrm>
            <a:off x="4157329" y="2656115"/>
            <a:ext cx="2778623" cy="723275"/>
          </a:xfrm>
          <a:prstGeom prst="rect">
            <a:avLst/>
          </a:prstGeom>
          <a:noFill/>
        </p:spPr>
        <p:txBody>
          <a:bodyPr wrap="square" rtlCol="0">
            <a:spAutoFit/>
          </a:bodyPr>
          <a:lstStyle/>
          <a:p>
            <a:pPr algn="ctr"/>
            <a:r>
              <a:rPr lang="en-US" b="1" dirty="0">
                <a:solidFill>
                  <a:schemeClr val="tx1">
                    <a:lumMod val="75000"/>
                    <a:lumOff val="25000"/>
                  </a:schemeClr>
                </a:solidFill>
              </a:rPr>
              <a:t>Foot Spa</a:t>
            </a:r>
          </a:p>
          <a:p>
            <a:pPr algn="ctr"/>
            <a:r>
              <a:rPr lang="en-US" sz="1200" b="1" dirty="0">
                <a:solidFill>
                  <a:schemeClr val="tx1">
                    <a:lumMod val="75000"/>
                    <a:lumOff val="25000"/>
                  </a:schemeClr>
                </a:solidFill>
              </a:rPr>
              <a:t>PHP 250.00</a:t>
            </a:r>
          </a:p>
          <a:p>
            <a:pPr algn="ctr"/>
            <a:r>
              <a:rPr lang="en-US" sz="1100" i="1" dirty="0">
                <a:solidFill>
                  <a:schemeClr val="tx1">
                    <a:lumMod val="75000"/>
                    <a:lumOff val="25000"/>
                  </a:schemeClr>
                </a:solidFill>
              </a:rPr>
              <a:t>Foot spa with scrub</a:t>
            </a:r>
            <a:endParaRPr lang="en-US" sz="1100" b="1" dirty="0">
              <a:solidFill>
                <a:schemeClr val="tx1">
                  <a:lumMod val="75000"/>
                  <a:lumOff val="25000"/>
                </a:schemeClr>
              </a:solidFill>
            </a:endParaRPr>
          </a:p>
        </p:txBody>
      </p:sp>
      <p:sp>
        <p:nvSpPr>
          <p:cNvPr id="20" name="TextBox 19"/>
          <p:cNvSpPr txBox="1"/>
          <p:nvPr/>
        </p:nvSpPr>
        <p:spPr>
          <a:xfrm>
            <a:off x="857710" y="5844533"/>
            <a:ext cx="2778623" cy="723275"/>
          </a:xfrm>
          <a:prstGeom prst="rect">
            <a:avLst/>
          </a:prstGeom>
          <a:noFill/>
        </p:spPr>
        <p:txBody>
          <a:bodyPr wrap="square" rtlCol="0">
            <a:spAutoFit/>
          </a:bodyPr>
          <a:lstStyle/>
          <a:p>
            <a:pPr algn="ctr"/>
            <a:r>
              <a:rPr lang="en-US" b="1" dirty="0">
                <a:solidFill>
                  <a:schemeClr val="tx1">
                    <a:lumMod val="75000"/>
                    <a:lumOff val="25000"/>
                  </a:schemeClr>
                </a:solidFill>
              </a:rPr>
              <a:t>Dr. Fish Spa</a:t>
            </a:r>
          </a:p>
          <a:p>
            <a:pPr algn="ctr"/>
            <a:r>
              <a:rPr lang="en-US" sz="1200" b="1" dirty="0">
                <a:solidFill>
                  <a:schemeClr val="tx1">
                    <a:lumMod val="75000"/>
                    <a:lumOff val="25000"/>
                  </a:schemeClr>
                </a:solidFill>
              </a:rPr>
              <a:t>PHP 50.00</a:t>
            </a:r>
          </a:p>
          <a:p>
            <a:pPr algn="ctr"/>
            <a:r>
              <a:rPr lang="en-US" sz="1100" i="1" dirty="0">
                <a:solidFill>
                  <a:schemeClr val="tx1">
                    <a:lumMod val="75000"/>
                    <a:lumOff val="25000"/>
                  </a:schemeClr>
                </a:solidFill>
              </a:rPr>
              <a:t>Fish therapy (30 mins.)</a:t>
            </a:r>
            <a:endParaRPr lang="en-US" sz="1100" b="1" dirty="0">
              <a:solidFill>
                <a:schemeClr val="tx1">
                  <a:lumMod val="75000"/>
                  <a:lumOff val="25000"/>
                </a:schemeClr>
              </a:solidFill>
            </a:endParaRPr>
          </a:p>
        </p:txBody>
      </p:sp>
      <p:sp>
        <p:nvSpPr>
          <p:cNvPr id="21" name="TextBox 20"/>
          <p:cNvSpPr txBox="1"/>
          <p:nvPr/>
        </p:nvSpPr>
        <p:spPr>
          <a:xfrm>
            <a:off x="4019107" y="5844532"/>
            <a:ext cx="3104707" cy="723275"/>
          </a:xfrm>
          <a:prstGeom prst="rect">
            <a:avLst/>
          </a:prstGeom>
          <a:noFill/>
        </p:spPr>
        <p:txBody>
          <a:bodyPr wrap="square" rtlCol="0">
            <a:spAutoFit/>
          </a:bodyPr>
          <a:lstStyle/>
          <a:p>
            <a:pPr algn="ctr"/>
            <a:r>
              <a:rPr lang="en-US" b="1" dirty="0">
                <a:solidFill>
                  <a:schemeClr val="tx1">
                    <a:lumMod val="75000"/>
                    <a:lumOff val="25000"/>
                  </a:schemeClr>
                </a:solidFill>
              </a:rPr>
              <a:t>Volcanic Spa</a:t>
            </a:r>
          </a:p>
          <a:p>
            <a:pPr algn="ctr"/>
            <a:r>
              <a:rPr lang="en-US" sz="1200" b="1" dirty="0">
                <a:solidFill>
                  <a:schemeClr val="tx1">
                    <a:lumMod val="75000"/>
                    <a:lumOff val="25000"/>
                  </a:schemeClr>
                </a:solidFill>
              </a:rPr>
              <a:t>PHP 350.00</a:t>
            </a:r>
          </a:p>
          <a:p>
            <a:pPr algn="ctr"/>
            <a:r>
              <a:rPr lang="en-US" sz="1100" i="1" dirty="0">
                <a:solidFill>
                  <a:schemeClr val="tx1">
                    <a:lumMod val="75000"/>
                    <a:lumOff val="25000"/>
                  </a:schemeClr>
                </a:solidFill>
              </a:rPr>
              <a:t>The resort’s very own Volcanic Sand Spa (30 mins.)</a:t>
            </a:r>
            <a:endParaRPr lang="en-US" sz="1100" b="1" dirty="0">
              <a:solidFill>
                <a:schemeClr val="tx1">
                  <a:lumMod val="75000"/>
                  <a:lumOff val="25000"/>
                </a:schemeClr>
              </a:solidFill>
            </a:endParaRPr>
          </a:p>
        </p:txBody>
      </p:sp>
      <p:sp>
        <p:nvSpPr>
          <p:cNvPr id="13" name="TextBox 12"/>
          <p:cNvSpPr txBox="1"/>
          <p:nvPr/>
        </p:nvSpPr>
        <p:spPr>
          <a:xfrm>
            <a:off x="2558632" y="444675"/>
            <a:ext cx="5039833" cy="861774"/>
          </a:xfrm>
          <a:prstGeom prst="rect">
            <a:avLst/>
          </a:prstGeom>
          <a:noFill/>
        </p:spPr>
        <p:txBody>
          <a:bodyPr wrap="square" rtlCol="0">
            <a:spAutoFit/>
          </a:bodyPr>
          <a:lstStyle/>
          <a:p>
            <a:pPr algn="r"/>
            <a:r>
              <a:rPr lang="en-US" sz="1000" dirty="0" err="1">
                <a:latin typeface="Century Gothic" panose="020B0502020202020204" pitchFamily="34" charset="0"/>
              </a:rPr>
              <a:t>Sitio</a:t>
            </a:r>
            <a:r>
              <a:rPr lang="en-US" sz="1000" dirty="0">
                <a:latin typeface="Century Gothic" panose="020B0502020202020204" pitchFamily="34" charset="0"/>
              </a:rPr>
              <a:t> </a:t>
            </a:r>
            <a:r>
              <a:rPr lang="en-US" sz="1000" dirty="0" err="1">
                <a:latin typeface="Century Gothic" panose="020B0502020202020204" pitchFamily="34" charset="0"/>
              </a:rPr>
              <a:t>Marucdoc</a:t>
            </a:r>
            <a:r>
              <a:rPr lang="en-US" sz="1000" dirty="0">
                <a:latin typeface="Century Gothic" panose="020B0502020202020204" pitchFamily="34" charset="0"/>
              </a:rPr>
              <a:t>, </a:t>
            </a:r>
            <a:r>
              <a:rPr lang="en-US" sz="1000" dirty="0" err="1">
                <a:latin typeface="Century Gothic" panose="020B0502020202020204" pitchFamily="34" charset="0"/>
              </a:rPr>
              <a:t>Brgy</a:t>
            </a:r>
            <a:r>
              <a:rPr lang="en-US" sz="1000" dirty="0">
                <a:latin typeface="Century Gothic" panose="020B0502020202020204" pitchFamily="34" charset="0"/>
              </a:rPr>
              <a:t>. </a:t>
            </a:r>
            <a:r>
              <a:rPr lang="en-US" sz="1000" dirty="0" err="1">
                <a:latin typeface="Century Gothic" panose="020B0502020202020204" pitchFamily="34" charset="0"/>
              </a:rPr>
              <a:t>Nagbalayong</a:t>
            </a:r>
            <a:r>
              <a:rPr lang="en-US" sz="1000" dirty="0">
                <a:latin typeface="Century Gothic" panose="020B0502020202020204" pitchFamily="34" charset="0"/>
              </a:rPr>
              <a:t>, </a:t>
            </a:r>
            <a:r>
              <a:rPr lang="en-US" sz="1000" dirty="0" err="1">
                <a:latin typeface="Century Gothic" panose="020B0502020202020204" pitchFamily="34" charset="0"/>
              </a:rPr>
              <a:t>Morong</a:t>
            </a:r>
            <a:r>
              <a:rPr lang="en-US" sz="1000" dirty="0">
                <a:latin typeface="Century Gothic" panose="020B0502020202020204" pitchFamily="34" charset="0"/>
              </a:rPr>
              <a:t> Bataan</a:t>
            </a:r>
          </a:p>
          <a:p>
            <a:pPr algn="r"/>
            <a:r>
              <a:rPr lang="en-US" sz="1000" dirty="0">
                <a:latin typeface="Century Gothic" panose="020B0502020202020204" pitchFamily="34" charset="0"/>
              </a:rPr>
              <a:t>Manila Office: Rm M07, Prince Jun Condominium, 42 </a:t>
            </a:r>
            <a:r>
              <a:rPr lang="en-US" sz="1000" dirty="0" err="1">
                <a:latin typeface="Century Gothic" panose="020B0502020202020204" pitchFamily="34" charset="0"/>
              </a:rPr>
              <a:t>Timog</a:t>
            </a:r>
            <a:r>
              <a:rPr lang="en-US" sz="1000" dirty="0">
                <a:latin typeface="Century Gothic" panose="020B0502020202020204" pitchFamily="34" charset="0"/>
              </a:rPr>
              <a:t> Ave. Quezon City</a:t>
            </a:r>
          </a:p>
          <a:p>
            <a:pPr algn="r"/>
            <a:r>
              <a:rPr lang="en-US" sz="1000" dirty="0">
                <a:latin typeface="Century Gothic" panose="020B0502020202020204" pitchFamily="34" charset="0"/>
              </a:rPr>
              <a:t>Mobile No: 0921-8998271Tel: 02 425-3004; 373-5052</a:t>
            </a:r>
          </a:p>
          <a:p>
            <a:pPr algn="r"/>
            <a:r>
              <a:rPr lang="en-US" sz="1000" dirty="0">
                <a:latin typeface="Century Gothic" panose="020B0502020202020204" pitchFamily="34" charset="0"/>
              </a:rPr>
              <a:t>Website: </a:t>
            </a:r>
            <a:r>
              <a:rPr lang="en-US" sz="1000" dirty="0">
                <a:latin typeface="Century Gothic" panose="020B0502020202020204" pitchFamily="34" charset="0"/>
                <a:hlinkClick r:id="rId7"/>
              </a:rPr>
              <a:t>www.vistavenice.com.ph</a:t>
            </a:r>
            <a:r>
              <a:rPr lang="en-US" sz="1000" dirty="0">
                <a:latin typeface="Century Gothic" panose="020B0502020202020204" pitchFamily="34" charset="0"/>
              </a:rPr>
              <a:t> | Email: sales@vistavenice.com.ph </a:t>
            </a:r>
          </a:p>
          <a:p>
            <a:pPr algn="r"/>
            <a:endParaRPr lang="en-US" sz="1000" dirty="0">
              <a:latin typeface="Century Gothic" panose="020B0502020202020204" pitchFamily="34" charset="0"/>
            </a:endParaRPr>
          </a:p>
        </p:txBody>
      </p:sp>
    </p:spTree>
    <p:extLst>
      <p:ext uri="{BB962C8B-B14F-4D97-AF65-F5344CB8AC3E}">
        <p14:creationId xmlns:p14="http://schemas.microsoft.com/office/powerpoint/2010/main" val="16252713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7772400" cy="1152561"/>
          </a:xfrm>
          <a:prstGeom prst="rect">
            <a:avLst/>
          </a:prstGeom>
        </p:spPr>
      </p:pic>
      <p:sp>
        <p:nvSpPr>
          <p:cNvPr id="17" name="TextBox 16"/>
          <p:cNvSpPr txBox="1"/>
          <p:nvPr/>
        </p:nvSpPr>
        <p:spPr>
          <a:xfrm>
            <a:off x="547577" y="1642479"/>
            <a:ext cx="6677246" cy="400110"/>
          </a:xfrm>
          <a:prstGeom prst="rect">
            <a:avLst/>
          </a:prstGeom>
          <a:noFill/>
        </p:spPr>
        <p:txBody>
          <a:bodyPr wrap="square" rtlCol="0">
            <a:spAutoFit/>
          </a:bodyPr>
          <a:lstStyle/>
          <a:p>
            <a:pPr algn="ctr"/>
            <a:r>
              <a:rPr lang="en-US" sz="2000" b="1" dirty="0">
                <a:solidFill>
                  <a:schemeClr val="tx1">
                    <a:lumMod val="75000"/>
                    <a:lumOff val="25000"/>
                  </a:schemeClr>
                </a:solidFill>
              </a:rPr>
              <a:t>OUR CLIENTS</a:t>
            </a:r>
          </a:p>
        </p:txBody>
      </p:sp>
      <p:sp>
        <p:nvSpPr>
          <p:cNvPr id="6" name="TextBox 5"/>
          <p:cNvSpPr txBox="1"/>
          <p:nvPr/>
        </p:nvSpPr>
        <p:spPr>
          <a:xfrm>
            <a:off x="547577" y="2170799"/>
            <a:ext cx="6677246" cy="369332"/>
          </a:xfrm>
          <a:prstGeom prst="rect">
            <a:avLst/>
          </a:prstGeom>
          <a:noFill/>
        </p:spPr>
        <p:txBody>
          <a:bodyPr wrap="square" rtlCol="0">
            <a:spAutoFit/>
          </a:bodyPr>
          <a:lstStyle/>
          <a:p>
            <a:pPr algn="ctr"/>
            <a:r>
              <a:rPr lang="en-US" b="1" dirty="0">
                <a:solidFill>
                  <a:schemeClr val="tx1">
                    <a:lumMod val="75000"/>
                    <a:lumOff val="25000"/>
                  </a:schemeClr>
                </a:solidFill>
              </a:rPr>
              <a:t>Government Offices</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43" y="2668342"/>
            <a:ext cx="1584432" cy="1189811"/>
          </a:xfrm>
          <a:prstGeom prst="rect">
            <a:avLst/>
          </a:prstGeom>
        </p:spPr>
      </p:pic>
      <p:sp>
        <p:nvSpPr>
          <p:cNvPr id="11" name="TextBox 10"/>
          <p:cNvSpPr txBox="1"/>
          <p:nvPr/>
        </p:nvSpPr>
        <p:spPr>
          <a:xfrm>
            <a:off x="231134" y="3837166"/>
            <a:ext cx="1242091" cy="338554"/>
          </a:xfrm>
          <a:prstGeom prst="rect">
            <a:avLst/>
          </a:prstGeom>
          <a:noFill/>
        </p:spPr>
        <p:txBody>
          <a:bodyPr wrap="square" rtlCol="0">
            <a:spAutoFit/>
          </a:bodyPr>
          <a:lstStyle/>
          <a:p>
            <a:pPr algn="ctr"/>
            <a:r>
              <a:rPr lang="en-US" sz="800" dirty="0">
                <a:solidFill>
                  <a:schemeClr val="tx1">
                    <a:lumMod val="75000"/>
                    <a:lumOff val="25000"/>
                  </a:schemeClr>
                </a:solidFill>
                <a:latin typeface="Century Gothic" panose="020B0502020202020204" pitchFamily="34" charset="0"/>
              </a:rPr>
              <a:t>Department of Agriculture</a:t>
            </a:r>
            <a:endParaRPr lang="en-US" sz="1000" dirty="0">
              <a:solidFill>
                <a:schemeClr val="tx1">
                  <a:lumMod val="75000"/>
                  <a:lumOff val="25000"/>
                </a:schemeClr>
              </a:solidFill>
              <a:latin typeface="Century Gothic" panose="020B0502020202020204" pitchFamily="34"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15566" y="2668341"/>
            <a:ext cx="1153633" cy="1139564"/>
          </a:xfrm>
          <a:prstGeom prst="rect">
            <a:avLst/>
          </a:prstGeom>
        </p:spPr>
      </p:pic>
      <p:sp>
        <p:nvSpPr>
          <p:cNvPr id="12" name="TextBox 11"/>
          <p:cNvSpPr txBox="1"/>
          <p:nvPr/>
        </p:nvSpPr>
        <p:spPr>
          <a:xfrm>
            <a:off x="1733616" y="3807905"/>
            <a:ext cx="1354520" cy="461665"/>
          </a:xfrm>
          <a:prstGeom prst="rect">
            <a:avLst/>
          </a:prstGeom>
          <a:noFill/>
        </p:spPr>
        <p:txBody>
          <a:bodyPr wrap="square" rtlCol="0">
            <a:spAutoFit/>
          </a:bodyPr>
          <a:lstStyle/>
          <a:p>
            <a:pPr algn="ctr"/>
            <a:r>
              <a:rPr lang="en-US" sz="800" dirty="0">
                <a:solidFill>
                  <a:schemeClr val="tx1">
                    <a:lumMod val="75000"/>
                    <a:lumOff val="25000"/>
                  </a:schemeClr>
                </a:solidFill>
                <a:latin typeface="Century Gothic" panose="020B0502020202020204" pitchFamily="34" charset="0"/>
              </a:rPr>
              <a:t>Department of Environment and Natural Resources</a:t>
            </a:r>
            <a:endParaRPr lang="en-US" sz="1000" dirty="0">
              <a:solidFill>
                <a:schemeClr val="tx1">
                  <a:lumMod val="75000"/>
                  <a:lumOff val="25000"/>
                </a:schemeClr>
              </a:solidFill>
              <a:latin typeface="Century Gothic" panose="020B0502020202020204" pitchFamily="34" charset="0"/>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17559" y="2667000"/>
            <a:ext cx="978386" cy="1172261"/>
          </a:xfrm>
          <a:prstGeom prst="rect">
            <a:avLst/>
          </a:prstGeom>
        </p:spPr>
      </p:pic>
      <p:sp>
        <p:nvSpPr>
          <p:cNvPr id="14" name="TextBox 13"/>
          <p:cNvSpPr txBox="1"/>
          <p:nvPr/>
        </p:nvSpPr>
        <p:spPr>
          <a:xfrm>
            <a:off x="4684263" y="3807905"/>
            <a:ext cx="1244977" cy="338554"/>
          </a:xfrm>
          <a:prstGeom prst="rect">
            <a:avLst/>
          </a:prstGeom>
          <a:noFill/>
        </p:spPr>
        <p:txBody>
          <a:bodyPr wrap="square" rtlCol="0">
            <a:spAutoFit/>
          </a:bodyPr>
          <a:lstStyle/>
          <a:p>
            <a:pPr algn="ctr"/>
            <a:r>
              <a:rPr lang="en-US" sz="800" dirty="0">
                <a:solidFill>
                  <a:schemeClr val="tx1">
                    <a:lumMod val="75000"/>
                    <a:lumOff val="25000"/>
                  </a:schemeClr>
                </a:solidFill>
                <a:latin typeface="Century Gothic" panose="020B0502020202020204" pitchFamily="34" charset="0"/>
              </a:rPr>
              <a:t>Department of Labor and Employment</a:t>
            </a:r>
            <a:endParaRPr lang="en-US" sz="1000" dirty="0">
              <a:solidFill>
                <a:schemeClr val="tx1">
                  <a:lumMod val="75000"/>
                  <a:lumOff val="25000"/>
                </a:schemeClr>
              </a:solidFill>
              <a:latin typeface="Century Gothic" panose="020B0502020202020204" pitchFamily="34" charset="0"/>
            </a:endParaRPr>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28148" y="2667000"/>
            <a:ext cx="1116103" cy="1140905"/>
          </a:xfrm>
          <a:prstGeom prst="rect">
            <a:avLst/>
          </a:prstGeom>
        </p:spPr>
      </p:pic>
      <p:sp>
        <p:nvSpPr>
          <p:cNvPr id="16" name="TextBox 15"/>
          <p:cNvSpPr txBox="1"/>
          <p:nvPr/>
        </p:nvSpPr>
        <p:spPr>
          <a:xfrm>
            <a:off x="3265154" y="3816373"/>
            <a:ext cx="1242091" cy="338554"/>
          </a:xfrm>
          <a:prstGeom prst="rect">
            <a:avLst/>
          </a:prstGeom>
          <a:noFill/>
        </p:spPr>
        <p:txBody>
          <a:bodyPr wrap="square" rtlCol="0">
            <a:spAutoFit/>
          </a:bodyPr>
          <a:lstStyle/>
          <a:p>
            <a:pPr algn="ctr"/>
            <a:r>
              <a:rPr lang="en-US" sz="800" dirty="0">
                <a:solidFill>
                  <a:schemeClr val="tx1">
                    <a:lumMod val="75000"/>
                    <a:lumOff val="25000"/>
                  </a:schemeClr>
                </a:solidFill>
                <a:latin typeface="Century Gothic" panose="020B0502020202020204" pitchFamily="34" charset="0"/>
              </a:rPr>
              <a:t>Department of Health</a:t>
            </a:r>
            <a:endParaRPr lang="en-US" sz="1000" dirty="0">
              <a:solidFill>
                <a:schemeClr val="tx1">
                  <a:lumMod val="75000"/>
                  <a:lumOff val="25000"/>
                </a:schemeClr>
              </a:solidFill>
              <a:latin typeface="Century Gothic" panose="020B0502020202020204" pitchFamily="34" charset="0"/>
            </a:endParaRPr>
          </a:p>
        </p:txBody>
      </p:sp>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00373" y="2681405"/>
            <a:ext cx="1092842" cy="1092842"/>
          </a:xfrm>
          <a:prstGeom prst="rect">
            <a:avLst/>
          </a:prstGeom>
        </p:spPr>
      </p:pic>
      <p:sp>
        <p:nvSpPr>
          <p:cNvPr id="18" name="TextBox 17"/>
          <p:cNvSpPr txBox="1"/>
          <p:nvPr/>
        </p:nvSpPr>
        <p:spPr>
          <a:xfrm>
            <a:off x="6109323" y="3820514"/>
            <a:ext cx="1244977" cy="338554"/>
          </a:xfrm>
          <a:prstGeom prst="rect">
            <a:avLst/>
          </a:prstGeom>
          <a:noFill/>
        </p:spPr>
        <p:txBody>
          <a:bodyPr wrap="square" rtlCol="0">
            <a:spAutoFit/>
          </a:bodyPr>
          <a:lstStyle/>
          <a:p>
            <a:pPr algn="ctr"/>
            <a:r>
              <a:rPr lang="en-US" sz="800" dirty="0">
                <a:solidFill>
                  <a:schemeClr val="tx1">
                    <a:lumMod val="75000"/>
                    <a:lumOff val="25000"/>
                  </a:schemeClr>
                </a:solidFill>
                <a:latin typeface="Century Gothic" panose="020B0502020202020204" pitchFamily="34" charset="0"/>
              </a:rPr>
              <a:t>Department of Tourism</a:t>
            </a:r>
            <a:endParaRPr lang="en-US" sz="1000" dirty="0">
              <a:solidFill>
                <a:schemeClr val="tx1">
                  <a:lumMod val="75000"/>
                  <a:lumOff val="25000"/>
                </a:schemeClr>
              </a:solidFill>
              <a:latin typeface="Century Gothic" panose="020B0502020202020204" pitchFamily="34" charset="0"/>
            </a:endParaRPr>
          </a:p>
        </p:txBody>
      </p:sp>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5494" y="4381500"/>
            <a:ext cx="1054390" cy="1054390"/>
          </a:xfrm>
          <a:prstGeom prst="rect">
            <a:avLst/>
          </a:prstGeom>
        </p:spPr>
      </p:pic>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42319" y="4381501"/>
            <a:ext cx="1054390" cy="1054390"/>
          </a:xfrm>
          <a:prstGeom prst="rect">
            <a:avLst/>
          </a:prstGeom>
        </p:spPr>
      </p:pic>
      <p:pic>
        <p:nvPicPr>
          <p:cNvPr id="23" name="Picture 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328148" y="4381500"/>
            <a:ext cx="1140834" cy="1022948"/>
          </a:xfrm>
          <a:prstGeom prst="rect">
            <a:avLst/>
          </a:prstGeom>
        </p:spPr>
      </p:pic>
      <p:pic>
        <p:nvPicPr>
          <p:cNvPr id="24" name="Picture 2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42619" y="4388549"/>
            <a:ext cx="1111681" cy="1008850"/>
          </a:xfrm>
          <a:prstGeom prst="rect">
            <a:avLst/>
          </a:prstGeom>
        </p:spPr>
      </p:pic>
      <p:pic>
        <p:nvPicPr>
          <p:cNvPr id="25" name="Picture 2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817558" y="4381500"/>
            <a:ext cx="1111682" cy="1108794"/>
          </a:xfrm>
          <a:prstGeom prst="rect">
            <a:avLst/>
          </a:prstGeom>
        </p:spPr>
      </p:pic>
      <p:sp>
        <p:nvSpPr>
          <p:cNvPr id="26" name="TextBox 25"/>
          <p:cNvSpPr txBox="1"/>
          <p:nvPr/>
        </p:nvSpPr>
        <p:spPr>
          <a:xfrm>
            <a:off x="221643" y="5472393"/>
            <a:ext cx="1242091" cy="461665"/>
          </a:xfrm>
          <a:prstGeom prst="rect">
            <a:avLst/>
          </a:prstGeom>
          <a:noFill/>
        </p:spPr>
        <p:txBody>
          <a:bodyPr wrap="square" rtlCol="0">
            <a:spAutoFit/>
          </a:bodyPr>
          <a:lstStyle/>
          <a:p>
            <a:pPr algn="ctr"/>
            <a:r>
              <a:rPr lang="en-US" sz="800" dirty="0">
                <a:solidFill>
                  <a:schemeClr val="tx1">
                    <a:lumMod val="75000"/>
                    <a:lumOff val="25000"/>
                  </a:schemeClr>
                </a:solidFill>
                <a:latin typeface="Century Gothic" panose="020B0502020202020204" pitchFamily="34" charset="0"/>
              </a:rPr>
              <a:t>Department of the Interior and Local Government</a:t>
            </a:r>
            <a:endParaRPr lang="en-US" sz="1000" dirty="0">
              <a:solidFill>
                <a:schemeClr val="tx1">
                  <a:lumMod val="75000"/>
                  <a:lumOff val="25000"/>
                </a:schemeClr>
              </a:solidFill>
              <a:latin typeface="Century Gothic" panose="020B0502020202020204" pitchFamily="34" charset="0"/>
            </a:endParaRPr>
          </a:p>
        </p:txBody>
      </p:sp>
      <p:sp>
        <p:nvSpPr>
          <p:cNvPr id="27" name="TextBox 26"/>
          <p:cNvSpPr txBox="1"/>
          <p:nvPr/>
        </p:nvSpPr>
        <p:spPr>
          <a:xfrm>
            <a:off x="1748468" y="5472393"/>
            <a:ext cx="1242091" cy="461665"/>
          </a:xfrm>
          <a:prstGeom prst="rect">
            <a:avLst/>
          </a:prstGeom>
          <a:noFill/>
        </p:spPr>
        <p:txBody>
          <a:bodyPr wrap="square" rtlCol="0">
            <a:spAutoFit/>
          </a:bodyPr>
          <a:lstStyle/>
          <a:p>
            <a:pPr algn="ctr"/>
            <a:r>
              <a:rPr lang="en-US" sz="800" dirty="0">
                <a:solidFill>
                  <a:schemeClr val="tx1">
                    <a:lumMod val="75000"/>
                    <a:lumOff val="25000"/>
                  </a:schemeClr>
                </a:solidFill>
                <a:latin typeface="Century Gothic" panose="020B0502020202020204" pitchFamily="34" charset="0"/>
              </a:rPr>
              <a:t>National Telecommunications Commission</a:t>
            </a:r>
            <a:endParaRPr lang="en-US" sz="1000" dirty="0">
              <a:solidFill>
                <a:schemeClr val="tx1">
                  <a:lumMod val="75000"/>
                  <a:lumOff val="25000"/>
                </a:schemeClr>
              </a:solidFill>
              <a:latin typeface="Century Gothic" panose="020B0502020202020204" pitchFamily="34" charset="0"/>
            </a:endParaRPr>
          </a:p>
        </p:txBody>
      </p:sp>
      <p:sp>
        <p:nvSpPr>
          <p:cNvPr id="28" name="TextBox 27"/>
          <p:cNvSpPr txBox="1"/>
          <p:nvPr/>
        </p:nvSpPr>
        <p:spPr>
          <a:xfrm>
            <a:off x="3250426" y="5472393"/>
            <a:ext cx="1242091" cy="338554"/>
          </a:xfrm>
          <a:prstGeom prst="rect">
            <a:avLst/>
          </a:prstGeom>
          <a:noFill/>
        </p:spPr>
        <p:txBody>
          <a:bodyPr wrap="square" rtlCol="0">
            <a:spAutoFit/>
          </a:bodyPr>
          <a:lstStyle/>
          <a:p>
            <a:pPr algn="ctr"/>
            <a:r>
              <a:rPr lang="en-US" sz="800" dirty="0">
                <a:solidFill>
                  <a:schemeClr val="tx1">
                    <a:lumMod val="75000"/>
                    <a:lumOff val="25000"/>
                  </a:schemeClr>
                </a:solidFill>
                <a:latin typeface="Century Gothic" panose="020B0502020202020204" pitchFamily="34" charset="0"/>
              </a:rPr>
              <a:t>Department of Trade and Industry</a:t>
            </a:r>
            <a:endParaRPr lang="en-US" sz="1000" dirty="0">
              <a:solidFill>
                <a:schemeClr val="tx1">
                  <a:lumMod val="75000"/>
                  <a:lumOff val="25000"/>
                </a:schemeClr>
              </a:solidFill>
              <a:latin typeface="Century Gothic" panose="020B0502020202020204" pitchFamily="34" charset="0"/>
            </a:endParaRPr>
          </a:p>
        </p:txBody>
      </p:sp>
      <p:sp>
        <p:nvSpPr>
          <p:cNvPr id="29" name="TextBox 28"/>
          <p:cNvSpPr txBox="1"/>
          <p:nvPr/>
        </p:nvSpPr>
        <p:spPr>
          <a:xfrm>
            <a:off x="4752353" y="5490294"/>
            <a:ext cx="1242091" cy="338554"/>
          </a:xfrm>
          <a:prstGeom prst="rect">
            <a:avLst/>
          </a:prstGeom>
          <a:noFill/>
        </p:spPr>
        <p:txBody>
          <a:bodyPr wrap="square" rtlCol="0">
            <a:spAutoFit/>
          </a:bodyPr>
          <a:lstStyle/>
          <a:p>
            <a:pPr algn="ctr"/>
            <a:r>
              <a:rPr lang="en-US" sz="800" dirty="0">
                <a:solidFill>
                  <a:schemeClr val="tx1">
                    <a:lumMod val="75000"/>
                    <a:lumOff val="25000"/>
                  </a:schemeClr>
                </a:solidFill>
                <a:latin typeface="Century Gothic" panose="020B0502020202020204" pitchFamily="34" charset="0"/>
              </a:rPr>
              <a:t>Bureau of Corrections</a:t>
            </a:r>
            <a:endParaRPr lang="en-US" sz="1000" dirty="0">
              <a:solidFill>
                <a:schemeClr val="tx1">
                  <a:lumMod val="75000"/>
                  <a:lumOff val="25000"/>
                </a:schemeClr>
              </a:solidFill>
              <a:latin typeface="Century Gothic" panose="020B0502020202020204" pitchFamily="34" charset="0"/>
            </a:endParaRPr>
          </a:p>
        </p:txBody>
      </p:sp>
      <p:sp>
        <p:nvSpPr>
          <p:cNvPr id="30" name="TextBox 29"/>
          <p:cNvSpPr txBox="1"/>
          <p:nvPr/>
        </p:nvSpPr>
        <p:spPr>
          <a:xfrm>
            <a:off x="6177413" y="5472393"/>
            <a:ext cx="1242091" cy="461665"/>
          </a:xfrm>
          <a:prstGeom prst="rect">
            <a:avLst/>
          </a:prstGeom>
          <a:noFill/>
        </p:spPr>
        <p:txBody>
          <a:bodyPr wrap="square" rtlCol="0">
            <a:spAutoFit/>
          </a:bodyPr>
          <a:lstStyle/>
          <a:p>
            <a:pPr algn="ctr"/>
            <a:r>
              <a:rPr lang="en-US" sz="800" dirty="0">
                <a:solidFill>
                  <a:schemeClr val="tx1">
                    <a:lumMod val="75000"/>
                    <a:lumOff val="25000"/>
                  </a:schemeClr>
                </a:solidFill>
                <a:latin typeface="Century Gothic" panose="020B0502020202020204" pitchFamily="34" charset="0"/>
              </a:rPr>
              <a:t>Department of Social Welfare and Development</a:t>
            </a:r>
            <a:endParaRPr lang="en-US" sz="1000" dirty="0">
              <a:solidFill>
                <a:schemeClr val="tx1">
                  <a:lumMod val="75000"/>
                  <a:lumOff val="25000"/>
                </a:schemeClr>
              </a:solidFill>
              <a:latin typeface="Century Gothic" panose="020B0502020202020204" pitchFamily="34" charset="0"/>
            </a:endParaRPr>
          </a:p>
        </p:txBody>
      </p:sp>
      <p:pic>
        <p:nvPicPr>
          <p:cNvPr id="32" name="Picture 3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0614" y="5917475"/>
            <a:ext cx="1284330" cy="1313256"/>
          </a:xfrm>
          <a:prstGeom prst="rect">
            <a:avLst/>
          </a:prstGeom>
        </p:spPr>
      </p:pic>
      <p:pic>
        <p:nvPicPr>
          <p:cNvPr id="33" name="Picture 3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51283" y="6040150"/>
            <a:ext cx="1082198" cy="1082198"/>
          </a:xfrm>
          <a:prstGeom prst="rect">
            <a:avLst/>
          </a:prstGeom>
        </p:spPr>
      </p:pic>
      <p:pic>
        <p:nvPicPr>
          <p:cNvPr id="34" name="Picture 3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356042" y="6041760"/>
            <a:ext cx="1086653" cy="1086653"/>
          </a:xfrm>
          <a:prstGeom prst="rect">
            <a:avLst/>
          </a:prstGeom>
        </p:spPr>
      </p:pic>
      <p:pic>
        <p:nvPicPr>
          <p:cNvPr id="35" name="Picture 3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840374" y="6039547"/>
            <a:ext cx="1088866" cy="1088866"/>
          </a:xfrm>
          <a:prstGeom prst="rect">
            <a:avLst/>
          </a:prstGeom>
        </p:spPr>
      </p:pic>
      <p:pic>
        <p:nvPicPr>
          <p:cNvPr id="36" name="Picture 3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300181" y="6037587"/>
            <a:ext cx="1060391" cy="1060391"/>
          </a:xfrm>
          <a:prstGeom prst="rect">
            <a:avLst/>
          </a:prstGeom>
        </p:spPr>
      </p:pic>
      <p:sp>
        <p:nvSpPr>
          <p:cNvPr id="37" name="TextBox 36"/>
          <p:cNvSpPr txBox="1"/>
          <p:nvPr/>
        </p:nvSpPr>
        <p:spPr>
          <a:xfrm>
            <a:off x="198995" y="7122348"/>
            <a:ext cx="1242091" cy="338554"/>
          </a:xfrm>
          <a:prstGeom prst="rect">
            <a:avLst/>
          </a:prstGeom>
          <a:noFill/>
        </p:spPr>
        <p:txBody>
          <a:bodyPr wrap="square" rtlCol="0">
            <a:spAutoFit/>
          </a:bodyPr>
          <a:lstStyle/>
          <a:p>
            <a:pPr algn="ctr"/>
            <a:r>
              <a:rPr lang="en-US" sz="800" dirty="0">
                <a:solidFill>
                  <a:schemeClr val="tx1">
                    <a:lumMod val="75000"/>
                    <a:lumOff val="25000"/>
                  </a:schemeClr>
                </a:solidFill>
                <a:latin typeface="Century Gothic" panose="020B0502020202020204" pitchFamily="34" charset="0"/>
              </a:rPr>
              <a:t>National Irrigation Administration</a:t>
            </a:r>
            <a:endParaRPr lang="en-US" sz="1000" dirty="0">
              <a:solidFill>
                <a:schemeClr val="tx1">
                  <a:lumMod val="75000"/>
                  <a:lumOff val="25000"/>
                </a:schemeClr>
              </a:solidFill>
              <a:latin typeface="Century Gothic" panose="020B0502020202020204" pitchFamily="34" charset="0"/>
            </a:endParaRPr>
          </a:p>
        </p:txBody>
      </p:sp>
      <p:sp>
        <p:nvSpPr>
          <p:cNvPr id="38" name="TextBox 37"/>
          <p:cNvSpPr txBox="1"/>
          <p:nvPr/>
        </p:nvSpPr>
        <p:spPr>
          <a:xfrm>
            <a:off x="1794447" y="7122348"/>
            <a:ext cx="1242091" cy="338554"/>
          </a:xfrm>
          <a:prstGeom prst="rect">
            <a:avLst/>
          </a:prstGeom>
          <a:noFill/>
        </p:spPr>
        <p:txBody>
          <a:bodyPr wrap="square" rtlCol="0">
            <a:spAutoFit/>
          </a:bodyPr>
          <a:lstStyle/>
          <a:p>
            <a:pPr algn="ctr"/>
            <a:r>
              <a:rPr lang="en-US" sz="800" dirty="0">
                <a:solidFill>
                  <a:schemeClr val="tx1">
                    <a:lumMod val="75000"/>
                    <a:lumOff val="25000"/>
                  </a:schemeClr>
                </a:solidFill>
                <a:latin typeface="Century Gothic" panose="020B0502020202020204" pitchFamily="34" charset="0"/>
              </a:rPr>
              <a:t>Commission on Higher Education</a:t>
            </a:r>
            <a:endParaRPr lang="en-US" sz="1000" dirty="0">
              <a:solidFill>
                <a:schemeClr val="tx1">
                  <a:lumMod val="75000"/>
                  <a:lumOff val="25000"/>
                </a:schemeClr>
              </a:solidFill>
              <a:latin typeface="Century Gothic" panose="020B0502020202020204" pitchFamily="34" charset="0"/>
            </a:endParaRPr>
          </a:p>
        </p:txBody>
      </p:sp>
      <p:sp>
        <p:nvSpPr>
          <p:cNvPr id="39" name="TextBox 38"/>
          <p:cNvSpPr txBox="1"/>
          <p:nvPr/>
        </p:nvSpPr>
        <p:spPr>
          <a:xfrm>
            <a:off x="3279415" y="7122348"/>
            <a:ext cx="1302110" cy="338554"/>
          </a:xfrm>
          <a:prstGeom prst="rect">
            <a:avLst/>
          </a:prstGeom>
          <a:noFill/>
        </p:spPr>
        <p:txBody>
          <a:bodyPr wrap="square" rtlCol="0">
            <a:spAutoFit/>
          </a:bodyPr>
          <a:lstStyle/>
          <a:p>
            <a:pPr algn="ctr"/>
            <a:r>
              <a:rPr lang="en-US" sz="800" dirty="0">
                <a:solidFill>
                  <a:schemeClr val="tx1">
                    <a:lumMod val="75000"/>
                    <a:lumOff val="25000"/>
                  </a:schemeClr>
                </a:solidFill>
                <a:latin typeface="Century Gothic" panose="020B0502020202020204" pitchFamily="34" charset="0"/>
              </a:rPr>
              <a:t>Securities and Exchange Commission</a:t>
            </a:r>
            <a:endParaRPr lang="en-US" sz="1000" dirty="0">
              <a:solidFill>
                <a:schemeClr val="tx1">
                  <a:lumMod val="75000"/>
                  <a:lumOff val="25000"/>
                </a:schemeClr>
              </a:solidFill>
              <a:latin typeface="Century Gothic" panose="020B0502020202020204" pitchFamily="34" charset="0"/>
            </a:endParaRPr>
          </a:p>
        </p:txBody>
      </p:sp>
      <p:sp>
        <p:nvSpPr>
          <p:cNvPr id="40" name="TextBox 39"/>
          <p:cNvSpPr txBox="1"/>
          <p:nvPr/>
        </p:nvSpPr>
        <p:spPr>
          <a:xfrm>
            <a:off x="4733752" y="7122348"/>
            <a:ext cx="1302110" cy="461665"/>
          </a:xfrm>
          <a:prstGeom prst="rect">
            <a:avLst/>
          </a:prstGeom>
          <a:noFill/>
        </p:spPr>
        <p:txBody>
          <a:bodyPr wrap="square" rtlCol="0">
            <a:spAutoFit/>
          </a:bodyPr>
          <a:lstStyle/>
          <a:p>
            <a:pPr algn="ctr"/>
            <a:r>
              <a:rPr lang="en-US" sz="800" dirty="0">
                <a:solidFill>
                  <a:schemeClr val="tx1">
                    <a:lumMod val="75000"/>
                    <a:lumOff val="25000"/>
                  </a:schemeClr>
                </a:solidFill>
                <a:latin typeface="Century Gothic" panose="020B0502020202020204" pitchFamily="34" charset="0"/>
              </a:rPr>
              <a:t>Department of Budget and Management</a:t>
            </a:r>
            <a:endParaRPr lang="en-US" sz="1000" dirty="0">
              <a:solidFill>
                <a:schemeClr val="tx1">
                  <a:lumMod val="75000"/>
                  <a:lumOff val="25000"/>
                </a:schemeClr>
              </a:solidFill>
              <a:latin typeface="Century Gothic" panose="020B0502020202020204" pitchFamily="34" charset="0"/>
            </a:endParaRPr>
          </a:p>
        </p:txBody>
      </p:sp>
      <p:sp>
        <p:nvSpPr>
          <p:cNvPr id="41" name="TextBox 40"/>
          <p:cNvSpPr txBox="1"/>
          <p:nvPr/>
        </p:nvSpPr>
        <p:spPr>
          <a:xfrm>
            <a:off x="6203590" y="7097978"/>
            <a:ext cx="1302110" cy="338554"/>
          </a:xfrm>
          <a:prstGeom prst="rect">
            <a:avLst/>
          </a:prstGeom>
          <a:noFill/>
        </p:spPr>
        <p:txBody>
          <a:bodyPr wrap="square" rtlCol="0">
            <a:spAutoFit/>
          </a:bodyPr>
          <a:lstStyle/>
          <a:p>
            <a:pPr algn="ctr"/>
            <a:r>
              <a:rPr lang="en-US" sz="800" dirty="0">
                <a:solidFill>
                  <a:schemeClr val="tx1">
                    <a:lumMod val="75000"/>
                    <a:lumOff val="25000"/>
                  </a:schemeClr>
                </a:solidFill>
                <a:latin typeface="Century Gothic" panose="020B0502020202020204" pitchFamily="34" charset="0"/>
              </a:rPr>
              <a:t>Department of Finance</a:t>
            </a:r>
            <a:endParaRPr lang="en-US" sz="1000" dirty="0">
              <a:solidFill>
                <a:schemeClr val="tx1">
                  <a:lumMod val="75000"/>
                  <a:lumOff val="25000"/>
                </a:schemeClr>
              </a:solidFill>
              <a:latin typeface="Century Gothic" panose="020B0502020202020204" pitchFamily="34" charset="0"/>
            </a:endParaRPr>
          </a:p>
        </p:txBody>
      </p:sp>
      <p:pic>
        <p:nvPicPr>
          <p:cNvPr id="42" name="Picture 4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72249" y="7696200"/>
            <a:ext cx="1200976" cy="1095375"/>
          </a:xfrm>
          <a:prstGeom prst="rect">
            <a:avLst/>
          </a:prstGeom>
        </p:spPr>
      </p:pic>
      <p:pic>
        <p:nvPicPr>
          <p:cNvPr id="43" name="Picture 42"/>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842319" y="7716062"/>
            <a:ext cx="1140528" cy="1088063"/>
          </a:xfrm>
          <a:prstGeom prst="rect">
            <a:avLst/>
          </a:prstGeom>
        </p:spPr>
      </p:pic>
      <p:pic>
        <p:nvPicPr>
          <p:cNvPr id="45" name="Picture 44"/>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236175" y="7555438"/>
            <a:ext cx="1421464" cy="1479961"/>
          </a:xfrm>
          <a:prstGeom prst="rect">
            <a:avLst/>
          </a:prstGeom>
        </p:spPr>
      </p:pic>
      <p:pic>
        <p:nvPicPr>
          <p:cNvPr id="46" name="Picture 45"/>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845053" y="7723932"/>
            <a:ext cx="1084187" cy="1087981"/>
          </a:xfrm>
          <a:prstGeom prst="rect">
            <a:avLst/>
          </a:prstGeom>
        </p:spPr>
      </p:pic>
      <p:pic>
        <p:nvPicPr>
          <p:cNvPr id="47" name="Picture 46"/>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295586" y="7716062"/>
            <a:ext cx="1058714" cy="1058714"/>
          </a:xfrm>
          <a:prstGeom prst="rect">
            <a:avLst/>
          </a:prstGeom>
        </p:spPr>
      </p:pic>
      <p:sp>
        <p:nvSpPr>
          <p:cNvPr id="44" name="TextBox 43"/>
          <p:cNvSpPr txBox="1"/>
          <p:nvPr/>
        </p:nvSpPr>
        <p:spPr>
          <a:xfrm>
            <a:off x="179373" y="8784163"/>
            <a:ext cx="1242091" cy="338554"/>
          </a:xfrm>
          <a:prstGeom prst="rect">
            <a:avLst/>
          </a:prstGeom>
          <a:noFill/>
        </p:spPr>
        <p:txBody>
          <a:bodyPr wrap="square" rtlCol="0">
            <a:spAutoFit/>
          </a:bodyPr>
          <a:lstStyle/>
          <a:p>
            <a:pPr algn="ctr"/>
            <a:r>
              <a:rPr lang="en-US" sz="800" dirty="0">
                <a:solidFill>
                  <a:schemeClr val="tx1">
                    <a:lumMod val="75000"/>
                    <a:lumOff val="25000"/>
                  </a:schemeClr>
                </a:solidFill>
                <a:latin typeface="Century Gothic" panose="020B0502020202020204" pitchFamily="34" charset="0"/>
              </a:rPr>
              <a:t>Philippine Coconut Authority</a:t>
            </a:r>
            <a:endParaRPr lang="en-US" sz="1000" dirty="0">
              <a:solidFill>
                <a:schemeClr val="tx1">
                  <a:lumMod val="75000"/>
                  <a:lumOff val="25000"/>
                </a:schemeClr>
              </a:solidFill>
              <a:latin typeface="Century Gothic" panose="020B0502020202020204" pitchFamily="34" charset="0"/>
            </a:endParaRPr>
          </a:p>
        </p:txBody>
      </p:sp>
      <p:sp>
        <p:nvSpPr>
          <p:cNvPr id="48" name="TextBox 47"/>
          <p:cNvSpPr txBox="1"/>
          <p:nvPr/>
        </p:nvSpPr>
        <p:spPr>
          <a:xfrm>
            <a:off x="1771336" y="8804125"/>
            <a:ext cx="1242091" cy="338554"/>
          </a:xfrm>
          <a:prstGeom prst="rect">
            <a:avLst/>
          </a:prstGeom>
          <a:noFill/>
        </p:spPr>
        <p:txBody>
          <a:bodyPr wrap="square" rtlCol="0">
            <a:spAutoFit/>
          </a:bodyPr>
          <a:lstStyle/>
          <a:p>
            <a:pPr algn="ctr"/>
            <a:r>
              <a:rPr lang="en-US" sz="800" dirty="0">
                <a:solidFill>
                  <a:schemeClr val="tx1">
                    <a:lumMod val="75000"/>
                    <a:lumOff val="25000"/>
                  </a:schemeClr>
                </a:solidFill>
                <a:latin typeface="Century Gothic" panose="020B0502020202020204" pitchFamily="34" charset="0"/>
              </a:rPr>
              <a:t>Department of Foreign Affairs</a:t>
            </a:r>
            <a:endParaRPr lang="en-US" sz="1000" dirty="0">
              <a:solidFill>
                <a:schemeClr val="tx1">
                  <a:lumMod val="75000"/>
                  <a:lumOff val="25000"/>
                </a:schemeClr>
              </a:solidFill>
              <a:latin typeface="Century Gothic" panose="020B0502020202020204" pitchFamily="34" charset="0"/>
            </a:endParaRPr>
          </a:p>
        </p:txBody>
      </p:sp>
      <p:sp>
        <p:nvSpPr>
          <p:cNvPr id="49" name="TextBox 48"/>
          <p:cNvSpPr txBox="1"/>
          <p:nvPr/>
        </p:nvSpPr>
        <p:spPr>
          <a:xfrm>
            <a:off x="3236175" y="8804125"/>
            <a:ext cx="1271099" cy="461665"/>
          </a:xfrm>
          <a:prstGeom prst="rect">
            <a:avLst/>
          </a:prstGeom>
          <a:noFill/>
        </p:spPr>
        <p:txBody>
          <a:bodyPr wrap="square" rtlCol="0">
            <a:spAutoFit/>
          </a:bodyPr>
          <a:lstStyle/>
          <a:p>
            <a:pPr algn="ctr"/>
            <a:r>
              <a:rPr lang="en-US" sz="800" dirty="0">
                <a:solidFill>
                  <a:schemeClr val="tx1">
                    <a:lumMod val="75000"/>
                    <a:lumOff val="25000"/>
                  </a:schemeClr>
                </a:solidFill>
                <a:latin typeface="Century Gothic" panose="020B0502020202020204" pitchFamily="34" charset="0"/>
              </a:rPr>
              <a:t>Bureau of Fisheries and Aquatic Resources</a:t>
            </a:r>
            <a:endParaRPr lang="en-US" sz="1000" dirty="0">
              <a:solidFill>
                <a:schemeClr val="tx1">
                  <a:lumMod val="75000"/>
                  <a:lumOff val="25000"/>
                </a:schemeClr>
              </a:solidFill>
              <a:latin typeface="Century Gothic" panose="020B0502020202020204" pitchFamily="34" charset="0"/>
            </a:endParaRPr>
          </a:p>
        </p:txBody>
      </p:sp>
      <p:sp>
        <p:nvSpPr>
          <p:cNvPr id="50" name="TextBox 49"/>
          <p:cNvSpPr txBox="1"/>
          <p:nvPr/>
        </p:nvSpPr>
        <p:spPr>
          <a:xfrm>
            <a:off x="4749257" y="8819513"/>
            <a:ext cx="1271099" cy="215444"/>
          </a:xfrm>
          <a:prstGeom prst="rect">
            <a:avLst/>
          </a:prstGeom>
          <a:noFill/>
        </p:spPr>
        <p:txBody>
          <a:bodyPr wrap="square" rtlCol="0">
            <a:spAutoFit/>
          </a:bodyPr>
          <a:lstStyle/>
          <a:p>
            <a:pPr algn="ctr"/>
            <a:r>
              <a:rPr lang="en-US" sz="800" dirty="0">
                <a:solidFill>
                  <a:schemeClr val="tx1">
                    <a:lumMod val="75000"/>
                    <a:lumOff val="25000"/>
                  </a:schemeClr>
                </a:solidFill>
                <a:latin typeface="Century Gothic" panose="020B0502020202020204" pitchFamily="34" charset="0"/>
              </a:rPr>
              <a:t>Commission on Audit</a:t>
            </a:r>
            <a:endParaRPr lang="en-US" sz="1000" dirty="0">
              <a:solidFill>
                <a:schemeClr val="tx1">
                  <a:lumMod val="75000"/>
                  <a:lumOff val="25000"/>
                </a:schemeClr>
              </a:solidFill>
              <a:latin typeface="Century Gothic" panose="020B0502020202020204" pitchFamily="34" charset="0"/>
            </a:endParaRPr>
          </a:p>
        </p:txBody>
      </p:sp>
      <p:sp>
        <p:nvSpPr>
          <p:cNvPr id="51" name="TextBox 50"/>
          <p:cNvSpPr txBox="1"/>
          <p:nvPr/>
        </p:nvSpPr>
        <p:spPr>
          <a:xfrm>
            <a:off x="6219095" y="8819513"/>
            <a:ext cx="1271099" cy="338554"/>
          </a:xfrm>
          <a:prstGeom prst="rect">
            <a:avLst/>
          </a:prstGeom>
          <a:noFill/>
        </p:spPr>
        <p:txBody>
          <a:bodyPr wrap="square" rtlCol="0">
            <a:spAutoFit/>
          </a:bodyPr>
          <a:lstStyle/>
          <a:p>
            <a:pPr algn="ctr"/>
            <a:r>
              <a:rPr lang="en-US" sz="800" dirty="0">
                <a:solidFill>
                  <a:schemeClr val="tx1">
                    <a:lumMod val="75000"/>
                    <a:lumOff val="25000"/>
                  </a:schemeClr>
                </a:solidFill>
                <a:latin typeface="Century Gothic" panose="020B0502020202020204" pitchFamily="34" charset="0"/>
              </a:rPr>
              <a:t>National Power Corporation</a:t>
            </a:r>
            <a:endParaRPr lang="en-US" sz="1000" dirty="0">
              <a:solidFill>
                <a:schemeClr val="tx1">
                  <a:lumMod val="75000"/>
                  <a:lumOff val="25000"/>
                </a:schemeClr>
              </a:solidFill>
              <a:latin typeface="Century Gothic" panose="020B0502020202020204" pitchFamily="34" charset="0"/>
            </a:endParaRPr>
          </a:p>
        </p:txBody>
      </p:sp>
      <p:sp>
        <p:nvSpPr>
          <p:cNvPr id="53" name="TextBox 52"/>
          <p:cNvSpPr txBox="1"/>
          <p:nvPr/>
        </p:nvSpPr>
        <p:spPr>
          <a:xfrm>
            <a:off x="2558632" y="444675"/>
            <a:ext cx="5039833" cy="707886"/>
          </a:xfrm>
          <a:prstGeom prst="rect">
            <a:avLst/>
          </a:prstGeom>
          <a:noFill/>
        </p:spPr>
        <p:txBody>
          <a:bodyPr wrap="square" rtlCol="0">
            <a:spAutoFit/>
          </a:bodyPr>
          <a:lstStyle/>
          <a:p>
            <a:pPr algn="r"/>
            <a:r>
              <a:rPr lang="en-US" sz="1000" dirty="0" err="1">
                <a:latin typeface="Century Gothic" panose="020B0502020202020204" pitchFamily="34" charset="0"/>
              </a:rPr>
              <a:t>Sitio</a:t>
            </a:r>
            <a:r>
              <a:rPr lang="en-US" sz="1000" dirty="0">
                <a:latin typeface="Century Gothic" panose="020B0502020202020204" pitchFamily="34" charset="0"/>
              </a:rPr>
              <a:t> </a:t>
            </a:r>
            <a:r>
              <a:rPr lang="en-US" sz="1000" dirty="0" err="1">
                <a:latin typeface="Century Gothic" panose="020B0502020202020204" pitchFamily="34" charset="0"/>
              </a:rPr>
              <a:t>Marucdoc</a:t>
            </a:r>
            <a:r>
              <a:rPr lang="en-US" sz="1000" dirty="0">
                <a:latin typeface="Century Gothic" panose="020B0502020202020204" pitchFamily="34" charset="0"/>
              </a:rPr>
              <a:t>, </a:t>
            </a:r>
            <a:r>
              <a:rPr lang="en-US" sz="1000" dirty="0" err="1">
                <a:latin typeface="Century Gothic" panose="020B0502020202020204" pitchFamily="34" charset="0"/>
              </a:rPr>
              <a:t>Brgy</a:t>
            </a:r>
            <a:r>
              <a:rPr lang="en-US" sz="1000" dirty="0">
                <a:latin typeface="Century Gothic" panose="020B0502020202020204" pitchFamily="34" charset="0"/>
              </a:rPr>
              <a:t>. </a:t>
            </a:r>
            <a:r>
              <a:rPr lang="en-US" sz="1000" dirty="0" err="1">
                <a:latin typeface="Century Gothic" panose="020B0502020202020204" pitchFamily="34" charset="0"/>
              </a:rPr>
              <a:t>Nagbalayong</a:t>
            </a:r>
            <a:r>
              <a:rPr lang="en-US" sz="1000" dirty="0">
                <a:latin typeface="Century Gothic" panose="020B0502020202020204" pitchFamily="34" charset="0"/>
              </a:rPr>
              <a:t>, </a:t>
            </a:r>
            <a:r>
              <a:rPr lang="en-US" sz="1000" dirty="0" err="1">
                <a:latin typeface="Century Gothic" panose="020B0502020202020204" pitchFamily="34" charset="0"/>
              </a:rPr>
              <a:t>Morong</a:t>
            </a:r>
            <a:r>
              <a:rPr lang="en-US" sz="1000" dirty="0">
                <a:latin typeface="Century Gothic" panose="020B0502020202020204" pitchFamily="34" charset="0"/>
              </a:rPr>
              <a:t> Bataan</a:t>
            </a:r>
          </a:p>
          <a:p>
            <a:pPr algn="r"/>
            <a:r>
              <a:rPr lang="en-US" sz="1000" dirty="0">
                <a:latin typeface="Century Gothic" panose="020B0502020202020204" pitchFamily="34" charset="0"/>
              </a:rPr>
              <a:t>Manila Office: Rm M07, Prince Jun Condominium, 42 </a:t>
            </a:r>
            <a:r>
              <a:rPr lang="en-US" sz="1000" dirty="0" err="1">
                <a:latin typeface="Century Gothic" panose="020B0502020202020204" pitchFamily="34" charset="0"/>
              </a:rPr>
              <a:t>Timog</a:t>
            </a:r>
            <a:r>
              <a:rPr lang="en-US" sz="1000" dirty="0">
                <a:latin typeface="Century Gothic" panose="020B0502020202020204" pitchFamily="34" charset="0"/>
              </a:rPr>
              <a:t> Ave. Quezon City</a:t>
            </a:r>
          </a:p>
          <a:p>
            <a:pPr algn="r"/>
            <a:r>
              <a:rPr lang="en-US" sz="1000" dirty="0">
                <a:latin typeface="Century Gothic" panose="020B0502020202020204" pitchFamily="34" charset="0"/>
              </a:rPr>
              <a:t>Mobile No: 0921-8998271Tel: 02 425-3004; 373-5052</a:t>
            </a:r>
          </a:p>
          <a:p>
            <a:pPr algn="r"/>
            <a:r>
              <a:rPr lang="en-US" sz="1000" dirty="0">
                <a:latin typeface="Century Gothic" panose="020B0502020202020204" pitchFamily="34" charset="0"/>
              </a:rPr>
              <a:t>Website: </a:t>
            </a:r>
            <a:r>
              <a:rPr lang="en-US" sz="1000" dirty="0">
                <a:latin typeface="Century Gothic" panose="020B0502020202020204" pitchFamily="34" charset="0"/>
                <a:hlinkClick r:id="rId23"/>
              </a:rPr>
              <a:t>www.vistavenice.com.ph</a:t>
            </a:r>
            <a:r>
              <a:rPr lang="en-US" sz="1000" dirty="0">
                <a:latin typeface="Century Gothic" panose="020B0502020202020204" pitchFamily="34" charset="0"/>
              </a:rPr>
              <a:t> | Email: sales@vistavenice.com.ph </a:t>
            </a:r>
          </a:p>
        </p:txBody>
      </p:sp>
    </p:spTree>
    <p:extLst>
      <p:ext uri="{BB962C8B-B14F-4D97-AF65-F5344CB8AC3E}">
        <p14:creationId xmlns:p14="http://schemas.microsoft.com/office/powerpoint/2010/main" val="15538679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7772400" cy="1152561"/>
          </a:xfrm>
          <a:prstGeom prst="rect">
            <a:avLst/>
          </a:prstGeom>
        </p:spPr>
      </p:pic>
      <p:pic>
        <p:nvPicPr>
          <p:cNvPr id="49" name="Picture 4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713906"/>
            <a:ext cx="1115780" cy="1110821"/>
          </a:xfrm>
          <a:prstGeom prst="rect">
            <a:avLst/>
          </a:prstGeom>
        </p:spPr>
      </p:pic>
      <p:pic>
        <p:nvPicPr>
          <p:cNvPr id="50" name="Picture 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8254" y="1668117"/>
            <a:ext cx="1156610" cy="1156610"/>
          </a:xfrm>
          <a:prstGeom prst="rect">
            <a:avLst/>
          </a:prstGeom>
        </p:spPr>
      </p:pic>
      <p:pic>
        <p:nvPicPr>
          <p:cNvPr id="51" name="Picture 5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23144" y="1724025"/>
            <a:ext cx="1126111" cy="1126111"/>
          </a:xfrm>
          <a:prstGeom prst="rect">
            <a:avLst/>
          </a:prstGeom>
        </p:spPr>
      </p:pic>
      <p:pic>
        <p:nvPicPr>
          <p:cNvPr id="52" name="Picture 5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9349" y="1655871"/>
            <a:ext cx="1181101" cy="1181101"/>
          </a:xfrm>
          <a:prstGeom prst="rect">
            <a:avLst/>
          </a:prstGeom>
        </p:spPr>
      </p:pic>
      <p:pic>
        <p:nvPicPr>
          <p:cNvPr id="53" name="Picture 5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59467" y="1591355"/>
            <a:ext cx="1159670" cy="1355922"/>
          </a:xfrm>
          <a:prstGeom prst="rect">
            <a:avLst/>
          </a:prstGeom>
        </p:spPr>
      </p:pic>
      <p:pic>
        <p:nvPicPr>
          <p:cNvPr id="55" name="Picture 5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4800" y="3357214"/>
            <a:ext cx="1115780" cy="1058967"/>
          </a:xfrm>
          <a:prstGeom prst="rect">
            <a:avLst/>
          </a:prstGeom>
        </p:spPr>
      </p:pic>
      <p:sp>
        <p:nvSpPr>
          <p:cNvPr id="56" name="TextBox 55"/>
          <p:cNvSpPr txBox="1"/>
          <p:nvPr/>
        </p:nvSpPr>
        <p:spPr>
          <a:xfrm>
            <a:off x="241644" y="2850136"/>
            <a:ext cx="1242091" cy="338554"/>
          </a:xfrm>
          <a:prstGeom prst="rect">
            <a:avLst/>
          </a:prstGeom>
          <a:noFill/>
        </p:spPr>
        <p:txBody>
          <a:bodyPr wrap="square" rtlCol="0">
            <a:spAutoFit/>
          </a:bodyPr>
          <a:lstStyle/>
          <a:p>
            <a:pPr algn="ctr"/>
            <a:r>
              <a:rPr lang="en-US" sz="800" dirty="0">
                <a:solidFill>
                  <a:schemeClr val="tx1">
                    <a:lumMod val="75000"/>
                    <a:lumOff val="25000"/>
                  </a:schemeClr>
                </a:solidFill>
                <a:latin typeface="Century Gothic" panose="020B0502020202020204" pitchFamily="34" charset="0"/>
              </a:rPr>
              <a:t>National Police Commission</a:t>
            </a:r>
            <a:endParaRPr lang="en-US" sz="1000" dirty="0">
              <a:solidFill>
                <a:schemeClr val="tx1">
                  <a:lumMod val="75000"/>
                  <a:lumOff val="25000"/>
                </a:schemeClr>
              </a:solidFill>
              <a:latin typeface="Century Gothic" panose="020B0502020202020204" pitchFamily="34" charset="0"/>
            </a:endParaRPr>
          </a:p>
        </p:txBody>
      </p:sp>
      <p:sp>
        <p:nvSpPr>
          <p:cNvPr id="57" name="TextBox 56"/>
          <p:cNvSpPr txBox="1"/>
          <p:nvPr/>
        </p:nvSpPr>
        <p:spPr>
          <a:xfrm>
            <a:off x="1745513" y="2835873"/>
            <a:ext cx="1242091" cy="338554"/>
          </a:xfrm>
          <a:prstGeom prst="rect">
            <a:avLst/>
          </a:prstGeom>
          <a:noFill/>
        </p:spPr>
        <p:txBody>
          <a:bodyPr wrap="square" rtlCol="0">
            <a:spAutoFit/>
          </a:bodyPr>
          <a:lstStyle/>
          <a:p>
            <a:pPr algn="ctr"/>
            <a:r>
              <a:rPr lang="en-US" sz="800" dirty="0">
                <a:solidFill>
                  <a:schemeClr val="tx1">
                    <a:lumMod val="75000"/>
                    <a:lumOff val="25000"/>
                  </a:schemeClr>
                </a:solidFill>
                <a:latin typeface="Century Gothic" panose="020B0502020202020204" pitchFamily="34" charset="0"/>
              </a:rPr>
              <a:t>Department of National Defense</a:t>
            </a:r>
            <a:endParaRPr lang="en-US" sz="1000" dirty="0">
              <a:solidFill>
                <a:schemeClr val="tx1">
                  <a:lumMod val="75000"/>
                  <a:lumOff val="25000"/>
                </a:schemeClr>
              </a:solidFill>
              <a:latin typeface="Century Gothic" panose="020B0502020202020204" pitchFamily="34" charset="0"/>
            </a:endParaRPr>
          </a:p>
        </p:txBody>
      </p:sp>
      <p:sp>
        <p:nvSpPr>
          <p:cNvPr id="58" name="TextBox 57"/>
          <p:cNvSpPr txBox="1"/>
          <p:nvPr/>
        </p:nvSpPr>
        <p:spPr>
          <a:xfrm>
            <a:off x="3265153" y="2850136"/>
            <a:ext cx="1242091" cy="338554"/>
          </a:xfrm>
          <a:prstGeom prst="rect">
            <a:avLst/>
          </a:prstGeom>
          <a:noFill/>
        </p:spPr>
        <p:txBody>
          <a:bodyPr wrap="square" rtlCol="0">
            <a:spAutoFit/>
          </a:bodyPr>
          <a:lstStyle/>
          <a:p>
            <a:pPr algn="ctr"/>
            <a:r>
              <a:rPr lang="en-US" sz="800" dirty="0">
                <a:solidFill>
                  <a:schemeClr val="tx1">
                    <a:lumMod val="75000"/>
                    <a:lumOff val="25000"/>
                  </a:schemeClr>
                </a:solidFill>
                <a:latin typeface="Century Gothic" panose="020B0502020202020204" pitchFamily="34" charset="0"/>
              </a:rPr>
              <a:t>Bataan Tourism Center</a:t>
            </a:r>
            <a:endParaRPr lang="en-US" sz="1000" dirty="0">
              <a:solidFill>
                <a:schemeClr val="tx1">
                  <a:lumMod val="75000"/>
                  <a:lumOff val="25000"/>
                </a:schemeClr>
              </a:solidFill>
              <a:latin typeface="Century Gothic" panose="020B0502020202020204" pitchFamily="34" charset="0"/>
            </a:endParaRPr>
          </a:p>
        </p:txBody>
      </p:sp>
      <p:sp>
        <p:nvSpPr>
          <p:cNvPr id="59" name="TextBox 58"/>
          <p:cNvSpPr txBox="1"/>
          <p:nvPr/>
        </p:nvSpPr>
        <p:spPr>
          <a:xfrm>
            <a:off x="4718256" y="2837735"/>
            <a:ext cx="1242091" cy="338554"/>
          </a:xfrm>
          <a:prstGeom prst="rect">
            <a:avLst/>
          </a:prstGeom>
          <a:noFill/>
        </p:spPr>
        <p:txBody>
          <a:bodyPr wrap="square" rtlCol="0">
            <a:spAutoFit/>
          </a:bodyPr>
          <a:lstStyle/>
          <a:p>
            <a:pPr algn="ctr"/>
            <a:r>
              <a:rPr lang="en-US" sz="800" dirty="0">
                <a:solidFill>
                  <a:schemeClr val="tx1">
                    <a:lumMod val="75000"/>
                    <a:lumOff val="25000"/>
                  </a:schemeClr>
                </a:solidFill>
                <a:latin typeface="Century Gothic" panose="020B0502020202020204" pitchFamily="34" charset="0"/>
              </a:rPr>
              <a:t>Philippine Coast Guard</a:t>
            </a:r>
            <a:endParaRPr lang="en-US" sz="1000" dirty="0">
              <a:solidFill>
                <a:schemeClr val="tx1">
                  <a:lumMod val="75000"/>
                  <a:lumOff val="25000"/>
                </a:schemeClr>
              </a:solidFill>
              <a:latin typeface="Century Gothic" panose="020B0502020202020204" pitchFamily="34" charset="0"/>
            </a:endParaRPr>
          </a:p>
        </p:txBody>
      </p:sp>
      <p:sp>
        <p:nvSpPr>
          <p:cNvPr id="60" name="TextBox 59"/>
          <p:cNvSpPr txBox="1"/>
          <p:nvPr/>
        </p:nvSpPr>
        <p:spPr>
          <a:xfrm>
            <a:off x="6171359" y="2850136"/>
            <a:ext cx="1242091" cy="338554"/>
          </a:xfrm>
          <a:prstGeom prst="rect">
            <a:avLst/>
          </a:prstGeom>
          <a:noFill/>
        </p:spPr>
        <p:txBody>
          <a:bodyPr wrap="square" rtlCol="0">
            <a:spAutoFit/>
          </a:bodyPr>
          <a:lstStyle/>
          <a:p>
            <a:pPr algn="ctr"/>
            <a:r>
              <a:rPr lang="en-US" sz="800" dirty="0">
                <a:solidFill>
                  <a:schemeClr val="tx1">
                    <a:lumMod val="75000"/>
                    <a:lumOff val="25000"/>
                  </a:schemeClr>
                </a:solidFill>
                <a:latin typeface="Century Gothic" panose="020B0502020202020204" pitchFamily="34" charset="0"/>
              </a:rPr>
              <a:t>Department of Agrarian Reform</a:t>
            </a:r>
            <a:endParaRPr lang="en-US" sz="1000" dirty="0">
              <a:solidFill>
                <a:schemeClr val="tx1">
                  <a:lumMod val="75000"/>
                  <a:lumOff val="25000"/>
                </a:schemeClr>
              </a:solidFill>
              <a:latin typeface="Century Gothic" panose="020B0502020202020204" pitchFamily="34" charset="0"/>
            </a:endParaRPr>
          </a:p>
        </p:txBody>
      </p:sp>
      <p:pic>
        <p:nvPicPr>
          <p:cNvPr id="61" name="Picture 6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33768" y="3357214"/>
            <a:ext cx="1065580" cy="1065580"/>
          </a:xfrm>
          <a:prstGeom prst="rect">
            <a:avLst/>
          </a:prstGeom>
        </p:spPr>
      </p:pic>
      <p:pic>
        <p:nvPicPr>
          <p:cNvPr id="62" name="Picture 6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351837" y="3357214"/>
            <a:ext cx="1068722" cy="1068722"/>
          </a:xfrm>
          <a:prstGeom prst="rect">
            <a:avLst/>
          </a:prstGeom>
        </p:spPr>
      </p:pic>
      <p:pic>
        <p:nvPicPr>
          <p:cNvPr id="63" name="Picture 6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94767" y="3350601"/>
            <a:ext cx="1065580" cy="1065580"/>
          </a:xfrm>
          <a:prstGeom prst="rect">
            <a:avLst/>
          </a:prstGeom>
        </p:spPr>
      </p:pic>
      <p:pic>
        <p:nvPicPr>
          <p:cNvPr id="64" name="Picture 6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250452" y="5284312"/>
            <a:ext cx="1217147" cy="659288"/>
          </a:xfrm>
          <a:prstGeom prst="rect">
            <a:avLst/>
          </a:prstGeom>
        </p:spPr>
      </p:pic>
      <p:sp>
        <p:nvSpPr>
          <p:cNvPr id="65" name="TextBox 64"/>
          <p:cNvSpPr txBox="1"/>
          <p:nvPr/>
        </p:nvSpPr>
        <p:spPr>
          <a:xfrm>
            <a:off x="241643" y="4443668"/>
            <a:ext cx="1242091" cy="338554"/>
          </a:xfrm>
          <a:prstGeom prst="rect">
            <a:avLst/>
          </a:prstGeom>
          <a:noFill/>
        </p:spPr>
        <p:txBody>
          <a:bodyPr wrap="square" rtlCol="0">
            <a:spAutoFit/>
          </a:bodyPr>
          <a:lstStyle/>
          <a:p>
            <a:pPr algn="ctr"/>
            <a:r>
              <a:rPr lang="en-US" sz="800" dirty="0">
                <a:solidFill>
                  <a:schemeClr val="tx1">
                    <a:lumMod val="75000"/>
                    <a:lumOff val="25000"/>
                  </a:schemeClr>
                </a:solidFill>
                <a:latin typeface="Century Gothic" panose="020B0502020202020204" pitchFamily="34" charset="0"/>
              </a:rPr>
              <a:t>Quezon City Government</a:t>
            </a:r>
            <a:endParaRPr lang="en-US" sz="1000" dirty="0">
              <a:solidFill>
                <a:schemeClr val="tx1">
                  <a:lumMod val="75000"/>
                  <a:lumOff val="25000"/>
                </a:schemeClr>
              </a:solidFill>
              <a:latin typeface="Century Gothic" panose="020B0502020202020204" pitchFamily="34" charset="0"/>
            </a:endParaRPr>
          </a:p>
        </p:txBody>
      </p:sp>
      <p:sp>
        <p:nvSpPr>
          <p:cNvPr id="66" name="TextBox 65"/>
          <p:cNvSpPr txBox="1"/>
          <p:nvPr/>
        </p:nvSpPr>
        <p:spPr>
          <a:xfrm>
            <a:off x="1745513" y="4443668"/>
            <a:ext cx="1242091" cy="461665"/>
          </a:xfrm>
          <a:prstGeom prst="rect">
            <a:avLst/>
          </a:prstGeom>
          <a:noFill/>
        </p:spPr>
        <p:txBody>
          <a:bodyPr wrap="square" rtlCol="0">
            <a:spAutoFit/>
          </a:bodyPr>
          <a:lstStyle/>
          <a:p>
            <a:pPr algn="ctr"/>
            <a:r>
              <a:rPr lang="en-US" sz="800" dirty="0">
                <a:solidFill>
                  <a:schemeClr val="tx1">
                    <a:lumMod val="75000"/>
                    <a:lumOff val="25000"/>
                  </a:schemeClr>
                </a:solidFill>
                <a:latin typeface="Century Gothic" panose="020B0502020202020204" pitchFamily="34" charset="0"/>
              </a:rPr>
              <a:t>Provincial Government of </a:t>
            </a:r>
            <a:r>
              <a:rPr lang="en-US" sz="800" dirty="0" err="1">
                <a:solidFill>
                  <a:schemeClr val="tx1">
                    <a:lumMod val="75000"/>
                    <a:lumOff val="25000"/>
                  </a:schemeClr>
                </a:solidFill>
                <a:latin typeface="Century Gothic" panose="020B0502020202020204" pitchFamily="34" charset="0"/>
              </a:rPr>
              <a:t>Bulacan</a:t>
            </a:r>
            <a:endParaRPr lang="en-US" sz="1000" dirty="0">
              <a:solidFill>
                <a:schemeClr val="tx1">
                  <a:lumMod val="75000"/>
                  <a:lumOff val="25000"/>
                </a:schemeClr>
              </a:solidFill>
              <a:latin typeface="Century Gothic" panose="020B0502020202020204" pitchFamily="34" charset="0"/>
            </a:endParaRPr>
          </a:p>
        </p:txBody>
      </p:sp>
      <p:sp>
        <p:nvSpPr>
          <p:cNvPr id="67" name="TextBox 66"/>
          <p:cNvSpPr txBox="1"/>
          <p:nvPr/>
        </p:nvSpPr>
        <p:spPr>
          <a:xfrm>
            <a:off x="3265154" y="4443668"/>
            <a:ext cx="1242091" cy="215444"/>
          </a:xfrm>
          <a:prstGeom prst="rect">
            <a:avLst/>
          </a:prstGeom>
          <a:noFill/>
        </p:spPr>
        <p:txBody>
          <a:bodyPr wrap="square" rtlCol="0">
            <a:spAutoFit/>
          </a:bodyPr>
          <a:lstStyle/>
          <a:p>
            <a:pPr algn="ctr"/>
            <a:r>
              <a:rPr lang="en-US" sz="800" dirty="0">
                <a:solidFill>
                  <a:schemeClr val="tx1">
                    <a:lumMod val="75000"/>
                    <a:lumOff val="25000"/>
                  </a:schemeClr>
                </a:solidFill>
                <a:latin typeface="Century Gothic" panose="020B0502020202020204" pitchFamily="34" charset="0"/>
              </a:rPr>
              <a:t>Manila City Hall</a:t>
            </a:r>
            <a:endParaRPr lang="en-US" sz="1000" dirty="0">
              <a:solidFill>
                <a:schemeClr val="tx1">
                  <a:lumMod val="75000"/>
                  <a:lumOff val="25000"/>
                </a:schemeClr>
              </a:solidFill>
              <a:latin typeface="Century Gothic" panose="020B0502020202020204" pitchFamily="34" charset="0"/>
            </a:endParaRPr>
          </a:p>
        </p:txBody>
      </p:sp>
      <p:sp>
        <p:nvSpPr>
          <p:cNvPr id="68" name="TextBox 67"/>
          <p:cNvSpPr txBox="1"/>
          <p:nvPr/>
        </p:nvSpPr>
        <p:spPr>
          <a:xfrm>
            <a:off x="4817576" y="4443668"/>
            <a:ext cx="1242091" cy="461665"/>
          </a:xfrm>
          <a:prstGeom prst="rect">
            <a:avLst/>
          </a:prstGeom>
          <a:noFill/>
        </p:spPr>
        <p:txBody>
          <a:bodyPr wrap="square" rtlCol="0">
            <a:spAutoFit/>
          </a:bodyPr>
          <a:lstStyle/>
          <a:p>
            <a:pPr algn="ctr"/>
            <a:r>
              <a:rPr lang="en-US" sz="800" dirty="0">
                <a:solidFill>
                  <a:schemeClr val="tx1">
                    <a:lumMod val="75000"/>
                    <a:lumOff val="25000"/>
                  </a:schemeClr>
                </a:solidFill>
                <a:latin typeface="Century Gothic" panose="020B0502020202020204" pitchFamily="34" charset="0"/>
              </a:rPr>
              <a:t>Provincial Government of </a:t>
            </a:r>
            <a:r>
              <a:rPr lang="en-US" sz="800" dirty="0" err="1">
                <a:solidFill>
                  <a:schemeClr val="tx1">
                    <a:lumMod val="75000"/>
                    <a:lumOff val="25000"/>
                  </a:schemeClr>
                </a:solidFill>
                <a:latin typeface="Century Gothic" panose="020B0502020202020204" pitchFamily="34" charset="0"/>
              </a:rPr>
              <a:t>Calamba</a:t>
            </a:r>
            <a:endParaRPr lang="en-US" sz="1000" dirty="0">
              <a:solidFill>
                <a:schemeClr val="tx1">
                  <a:lumMod val="75000"/>
                  <a:lumOff val="25000"/>
                </a:schemeClr>
              </a:solidFill>
              <a:latin typeface="Century Gothic" panose="020B0502020202020204" pitchFamily="34" charset="0"/>
            </a:endParaRPr>
          </a:p>
        </p:txBody>
      </p:sp>
      <p:pic>
        <p:nvPicPr>
          <p:cNvPr id="70" name="Picture 6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221219" y="3260201"/>
            <a:ext cx="1246380" cy="1246380"/>
          </a:xfrm>
          <a:prstGeom prst="rect">
            <a:avLst/>
          </a:prstGeom>
        </p:spPr>
      </p:pic>
      <p:sp>
        <p:nvSpPr>
          <p:cNvPr id="71" name="TextBox 70"/>
          <p:cNvSpPr txBox="1"/>
          <p:nvPr/>
        </p:nvSpPr>
        <p:spPr>
          <a:xfrm>
            <a:off x="6225508" y="4443668"/>
            <a:ext cx="1242091" cy="461665"/>
          </a:xfrm>
          <a:prstGeom prst="rect">
            <a:avLst/>
          </a:prstGeom>
          <a:noFill/>
        </p:spPr>
        <p:txBody>
          <a:bodyPr wrap="square" rtlCol="0">
            <a:spAutoFit/>
          </a:bodyPr>
          <a:lstStyle/>
          <a:p>
            <a:pPr algn="ctr"/>
            <a:r>
              <a:rPr lang="en-US" sz="800" dirty="0">
                <a:solidFill>
                  <a:schemeClr val="tx1">
                    <a:lumMod val="75000"/>
                    <a:lumOff val="25000"/>
                  </a:schemeClr>
                </a:solidFill>
                <a:latin typeface="Century Gothic" panose="020B0502020202020204" pitchFamily="34" charset="0"/>
              </a:rPr>
              <a:t>Provincial Government of </a:t>
            </a:r>
            <a:r>
              <a:rPr lang="en-US" sz="800" dirty="0" err="1">
                <a:solidFill>
                  <a:schemeClr val="tx1">
                    <a:lumMod val="75000"/>
                    <a:lumOff val="25000"/>
                  </a:schemeClr>
                </a:solidFill>
                <a:latin typeface="Century Gothic" panose="020B0502020202020204" pitchFamily="34" charset="0"/>
              </a:rPr>
              <a:t>Olongapo</a:t>
            </a:r>
            <a:endParaRPr lang="en-US" sz="1000" dirty="0">
              <a:solidFill>
                <a:schemeClr val="tx1">
                  <a:lumMod val="75000"/>
                  <a:lumOff val="25000"/>
                </a:schemeClr>
              </a:solidFill>
              <a:latin typeface="Century Gothic" panose="020B0502020202020204" pitchFamily="34" charset="0"/>
            </a:endParaRPr>
          </a:p>
        </p:txBody>
      </p:sp>
      <p:pic>
        <p:nvPicPr>
          <p:cNvPr id="72" name="Picture 7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749871" y="5436609"/>
            <a:ext cx="1519640" cy="652008"/>
          </a:xfrm>
          <a:prstGeom prst="rect">
            <a:avLst/>
          </a:prstGeom>
        </p:spPr>
      </p:pic>
      <p:pic>
        <p:nvPicPr>
          <p:cNvPr id="73" name="Picture 7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465744" y="4994210"/>
            <a:ext cx="878751" cy="957020"/>
          </a:xfrm>
          <a:prstGeom prst="rect">
            <a:avLst/>
          </a:prstGeom>
        </p:spPr>
      </p:pic>
      <p:pic>
        <p:nvPicPr>
          <p:cNvPr id="74" name="Picture 7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971651" y="4994210"/>
            <a:ext cx="988696" cy="988696"/>
          </a:xfrm>
          <a:prstGeom prst="rect">
            <a:avLst/>
          </a:prstGeom>
        </p:spPr>
      </p:pic>
      <p:sp>
        <p:nvSpPr>
          <p:cNvPr id="75" name="TextBox 74"/>
          <p:cNvSpPr txBox="1"/>
          <p:nvPr/>
        </p:nvSpPr>
        <p:spPr>
          <a:xfrm>
            <a:off x="6263609" y="6051907"/>
            <a:ext cx="1242091" cy="338554"/>
          </a:xfrm>
          <a:prstGeom prst="rect">
            <a:avLst/>
          </a:prstGeom>
          <a:noFill/>
        </p:spPr>
        <p:txBody>
          <a:bodyPr wrap="square" rtlCol="0">
            <a:spAutoFit/>
          </a:bodyPr>
          <a:lstStyle/>
          <a:p>
            <a:pPr algn="ctr"/>
            <a:r>
              <a:rPr lang="en-US" sz="800" dirty="0">
                <a:solidFill>
                  <a:schemeClr val="tx1">
                    <a:lumMod val="75000"/>
                    <a:lumOff val="25000"/>
                  </a:schemeClr>
                </a:solidFill>
                <a:latin typeface="Century Gothic" panose="020B0502020202020204" pitchFamily="34" charset="0"/>
              </a:rPr>
              <a:t>Department of Education</a:t>
            </a:r>
          </a:p>
        </p:txBody>
      </p:sp>
      <p:sp>
        <p:nvSpPr>
          <p:cNvPr id="76" name="TextBox 75"/>
          <p:cNvSpPr txBox="1"/>
          <p:nvPr/>
        </p:nvSpPr>
        <p:spPr>
          <a:xfrm>
            <a:off x="1833768" y="6051907"/>
            <a:ext cx="1342482" cy="338554"/>
          </a:xfrm>
          <a:prstGeom prst="rect">
            <a:avLst/>
          </a:prstGeom>
          <a:noFill/>
        </p:spPr>
        <p:txBody>
          <a:bodyPr wrap="square" rtlCol="0">
            <a:spAutoFit/>
          </a:bodyPr>
          <a:lstStyle/>
          <a:p>
            <a:pPr algn="ctr"/>
            <a:r>
              <a:rPr lang="en-US" sz="800" dirty="0">
                <a:solidFill>
                  <a:schemeClr val="tx1">
                    <a:lumMod val="75000"/>
                    <a:lumOff val="25000"/>
                  </a:schemeClr>
                </a:solidFill>
                <a:latin typeface="Century Gothic" panose="020B0502020202020204" pitchFamily="34" charset="0"/>
              </a:rPr>
              <a:t>Philippine Health Insurance Corporation</a:t>
            </a:r>
          </a:p>
        </p:txBody>
      </p:sp>
      <p:sp>
        <p:nvSpPr>
          <p:cNvPr id="77" name="TextBox 76"/>
          <p:cNvSpPr txBox="1"/>
          <p:nvPr/>
        </p:nvSpPr>
        <p:spPr>
          <a:xfrm>
            <a:off x="3279801" y="6040057"/>
            <a:ext cx="1342482" cy="338554"/>
          </a:xfrm>
          <a:prstGeom prst="rect">
            <a:avLst/>
          </a:prstGeom>
          <a:noFill/>
        </p:spPr>
        <p:txBody>
          <a:bodyPr wrap="square" rtlCol="0">
            <a:spAutoFit/>
          </a:bodyPr>
          <a:lstStyle/>
          <a:p>
            <a:pPr algn="ctr"/>
            <a:r>
              <a:rPr lang="en-US" sz="800" dirty="0">
                <a:solidFill>
                  <a:schemeClr val="tx1">
                    <a:lumMod val="75000"/>
                    <a:lumOff val="25000"/>
                  </a:schemeClr>
                </a:solidFill>
                <a:latin typeface="Century Gothic" panose="020B0502020202020204" pitchFamily="34" charset="0"/>
              </a:rPr>
              <a:t>Home Development Mutual Fund</a:t>
            </a:r>
          </a:p>
        </p:txBody>
      </p:sp>
      <p:sp>
        <p:nvSpPr>
          <p:cNvPr id="78" name="TextBox 77"/>
          <p:cNvSpPr txBox="1"/>
          <p:nvPr/>
        </p:nvSpPr>
        <p:spPr>
          <a:xfrm>
            <a:off x="4817576" y="6041890"/>
            <a:ext cx="1342482" cy="338554"/>
          </a:xfrm>
          <a:prstGeom prst="rect">
            <a:avLst/>
          </a:prstGeom>
          <a:noFill/>
        </p:spPr>
        <p:txBody>
          <a:bodyPr wrap="square" rtlCol="0">
            <a:spAutoFit/>
          </a:bodyPr>
          <a:lstStyle/>
          <a:p>
            <a:pPr algn="ctr"/>
            <a:r>
              <a:rPr lang="en-US" sz="800" dirty="0" err="1">
                <a:solidFill>
                  <a:schemeClr val="tx1">
                    <a:lumMod val="75000"/>
                    <a:lumOff val="25000"/>
                  </a:schemeClr>
                </a:solidFill>
                <a:latin typeface="Century Gothic" panose="020B0502020202020204" pitchFamily="34" charset="0"/>
              </a:rPr>
              <a:t>Banko</a:t>
            </a:r>
            <a:r>
              <a:rPr lang="en-US" sz="800" dirty="0">
                <a:solidFill>
                  <a:schemeClr val="tx1">
                    <a:lumMod val="75000"/>
                    <a:lumOff val="25000"/>
                  </a:schemeClr>
                </a:solidFill>
                <a:latin typeface="Century Gothic" panose="020B0502020202020204" pitchFamily="34" charset="0"/>
              </a:rPr>
              <a:t> </a:t>
            </a:r>
            <a:r>
              <a:rPr lang="en-US" sz="800" dirty="0" err="1">
                <a:solidFill>
                  <a:schemeClr val="tx1">
                    <a:lumMod val="75000"/>
                    <a:lumOff val="25000"/>
                  </a:schemeClr>
                </a:solidFill>
                <a:latin typeface="Century Gothic" panose="020B0502020202020204" pitchFamily="34" charset="0"/>
              </a:rPr>
              <a:t>Sentral</a:t>
            </a:r>
            <a:r>
              <a:rPr lang="en-US" sz="800" dirty="0">
                <a:solidFill>
                  <a:schemeClr val="tx1">
                    <a:lumMod val="75000"/>
                    <a:lumOff val="25000"/>
                  </a:schemeClr>
                </a:solidFill>
                <a:latin typeface="Century Gothic" panose="020B0502020202020204" pitchFamily="34" charset="0"/>
              </a:rPr>
              <a:t> ng </a:t>
            </a:r>
            <a:r>
              <a:rPr lang="en-US" sz="800" dirty="0" err="1">
                <a:solidFill>
                  <a:schemeClr val="tx1">
                    <a:lumMod val="75000"/>
                    <a:lumOff val="25000"/>
                  </a:schemeClr>
                </a:solidFill>
                <a:latin typeface="Century Gothic" panose="020B0502020202020204" pitchFamily="34" charset="0"/>
              </a:rPr>
              <a:t>Pilipinas</a:t>
            </a:r>
            <a:endParaRPr lang="en-US" sz="800" dirty="0">
              <a:solidFill>
                <a:schemeClr val="tx1">
                  <a:lumMod val="75000"/>
                  <a:lumOff val="25000"/>
                </a:schemeClr>
              </a:solidFill>
              <a:latin typeface="Century Gothic" panose="020B0502020202020204" pitchFamily="34" charset="0"/>
            </a:endParaRPr>
          </a:p>
        </p:txBody>
      </p:sp>
      <p:pic>
        <p:nvPicPr>
          <p:cNvPr id="79" name="Picture 7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59776" y="4984909"/>
            <a:ext cx="1059753" cy="1045623"/>
          </a:xfrm>
          <a:prstGeom prst="rect">
            <a:avLst/>
          </a:prstGeom>
        </p:spPr>
      </p:pic>
      <p:sp>
        <p:nvSpPr>
          <p:cNvPr id="80" name="TextBox 79"/>
          <p:cNvSpPr txBox="1"/>
          <p:nvPr/>
        </p:nvSpPr>
        <p:spPr>
          <a:xfrm>
            <a:off x="257967" y="6061433"/>
            <a:ext cx="1342482" cy="338554"/>
          </a:xfrm>
          <a:prstGeom prst="rect">
            <a:avLst/>
          </a:prstGeom>
          <a:noFill/>
        </p:spPr>
        <p:txBody>
          <a:bodyPr wrap="square" rtlCol="0">
            <a:spAutoFit/>
          </a:bodyPr>
          <a:lstStyle/>
          <a:p>
            <a:pPr algn="ctr"/>
            <a:r>
              <a:rPr lang="en-US" sz="800" dirty="0">
                <a:solidFill>
                  <a:schemeClr val="tx1">
                    <a:lumMod val="75000"/>
                    <a:lumOff val="25000"/>
                  </a:schemeClr>
                </a:solidFill>
                <a:latin typeface="Century Gothic" panose="020B0502020202020204" pitchFamily="34" charset="0"/>
              </a:rPr>
              <a:t>Municipality of </a:t>
            </a:r>
            <a:r>
              <a:rPr lang="en-US" sz="800" dirty="0" err="1">
                <a:solidFill>
                  <a:schemeClr val="tx1">
                    <a:lumMod val="75000"/>
                    <a:lumOff val="25000"/>
                  </a:schemeClr>
                </a:solidFill>
                <a:latin typeface="Century Gothic" panose="020B0502020202020204" pitchFamily="34" charset="0"/>
              </a:rPr>
              <a:t>Mariveles</a:t>
            </a:r>
            <a:endParaRPr lang="en-US" sz="800" dirty="0">
              <a:solidFill>
                <a:schemeClr val="tx1">
                  <a:lumMod val="75000"/>
                  <a:lumOff val="25000"/>
                </a:schemeClr>
              </a:solidFill>
              <a:latin typeface="Century Gothic" panose="020B0502020202020204" pitchFamily="34" charset="0"/>
            </a:endParaRPr>
          </a:p>
        </p:txBody>
      </p:sp>
      <p:pic>
        <p:nvPicPr>
          <p:cNvPr id="81" name="Picture 8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28106" y="6528223"/>
            <a:ext cx="1123091" cy="1110126"/>
          </a:xfrm>
          <a:prstGeom prst="rect">
            <a:avLst/>
          </a:prstGeom>
        </p:spPr>
      </p:pic>
      <p:sp>
        <p:nvSpPr>
          <p:cNvPr id="82" name="TextBox 81"/>
          <p:cNvSpPr txBox="1"/>
          <p:nvPr/>
        </p:nvSpPr>
        <p:spPr>
          <a:xfrm>
            <a:off x="223983" y="7726338"/>
            <a:ext cx="1331335" cy="461665"/>
          </a:xfrm>
          <a:prstGeom prst="rect">
            <a:avLst/>
          </a:prstGeom>
          <a:noFill/>
        </p:spPr>
        <p:txBody>
          <a:bodyPr wrap="square" rtlCol="0">
            <a:spAutoFit/>
          </a:bodyPr>
          <a:lstStyle/>
          <a:p>
            <a:pPr algn="ctr"/>
            <a:r>
              <a:rPr lang="en-US" sz="800" dirty="0">
                <a:solidFill>
                  <a:schemeClr val="tx1">
                    <a:lumMod val="75000"/>
                    <a:lumOff val="25000"/>
                  </a:schemeClr>
                </a:solidFill>
                <a:latin typeface="Century Gothic" panose="020B0502020202020204" pitchFamily="34" charset="0"/>
              </a:rPr>
              <a:t>Pasig River Rehabilitation Commission</a:t>
            </a:r>
          </a:p>
        </p:txBody>
      </p:sp>
      <p:pic>
        <p:nvPicPr>
          <p:cNvPr id="4" name="Picture 3"/>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237051" y="6448402"/>
            <a:ext cx="1295205" cy="1277936"/>
          </a:xfrm>
          <a:prstGeom prst="rect">
            <a:avLst/>
          </a:prstGeom>
        </p:spPr>
      </p:pic>
      <p:pic>
        <p:nvPicPr>
          <p:cNvPr id="5" name="Picture 4"/>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788254" y="6528223"/>
            <a:ext cx="1298899" cy="1167663"/>
          </a:xfrm>
          <a:prstGeom prst="rect">
            <a:avLst/>
          </a:prstGeom>
        </p:spPr>
      </p:pic>
      <p:pic>
        <p:nvPicPr>
          <p:cNvPr id="6" name="Picture 5"/>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350131" y="6528223"/>
            <a:ext cx="1118666" cy="1110126"/>
          </a:xfrm>
          <a:prstGeom prst="rect">
            <a:avLst/>
          </a:prstGeom>
        </p:spPr>
      </p:pic>
      <p:pic>
        <p:nvPicPr>
          <p:cNvPr id="7" name="Picture 6"/>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915049" y="6536449"/>
            <a:ext cx="1101900" cy="1101900"/>
          </a:xfrm>
          <a:prstGeom prst="rect">
            <a:avLst/>
          </a:prstGeom>
        </p:spPr>
      </p:pic>
      <p:sp>
        <p:nvSpPr>
          <p:cNvPr id="42" name="TextBox 41"/>
          <p:cNvSpPr txBox="1"/>
          <p:nvPr/>
        </p:nvSpPr>
        <p:spPr>
          <a:xfrm>
            <a:off x="1755818" y="7726338"/>
            <a:ext cx="1331335" cy="338554"/>
          </a:xfrm>
          <a:prstGeom prst="rect">
            <a:avLst/>
          </a:prstGeom>
          <a:noFill/>
        </p:spPr>
        <p:txBody>
          <a:bodyPr wrap="square" rtlCol="0">
            <a:spAutoFit/>
          </a:bodyPr>
          <a:lstStyle/>
          <a:p>
            <a:pPr algn="ctr"/>
            <a:r>
              <a:rPr lang="en-US" sz="800" dirty="0">
                <a:solidFill>
                  <a:schemeClr val="tx1">
                    <a:lumMod val="75000"/>
                    <a:lumOff val="25000"/>
                  </a:schemeClr>
                </a:solidFill>
                <a:latin typeface="Century Gothic" panose="020B0502020202020204" pitchFamily="34" charset="0"/>
              </a:rPr>
              <a:t>Maritime Training Council</a:t>
            </a:r>
          </a:p>
        </p:txBody>
      </p:sp>
      <p:sp>
        <p:nvSpPr>
          <p:cNvPr id="43" name="TextBox 42"/>
          <p:cNvSpPr txBox="1"/>
          <p:nvPr/>
        </p:nvSpPr>
        <p:spPr>
          <a:xfrm>
            <a:off x="3243796" y="7753026"/>
            <a:ext cx="1331335" cy="215444"/>
          </a:xfrm>
          <a:prstGeom prst="rect">
            <a:avLst/>
          </a:prstGeom>
          <a:noFill/>
        </p:spPr>
        <p:txBody>
          <a:bodyPr wrap="square" rtlCol="0">
            <a:spAutoFit/>
          </a:bodyPr>
          <a:lstStyle/>
          <a:p>
            <a:pPr algn="ctr"/>
            <a:r>
              <a:rPr lang="en-US" sz="800" dirty="0" err="1">
                <a:solidFill>
                  <a:schemeClr val="tx1">
                    <a:lumMod val="75000"/>
                    <a:lumOff val="25000"/>
                  </a:schemeClr>
                </a:solidFill>
                <a:latin typeface="Century Gothic" panose="020B0502020202020204" pitchFamily="34" charset="0"/>
              </a:rPr>
              <a:t>Batangas</a:t>
            </a:r>
            <a:r>
              <a:rPr lang="en-US" sz="800" dirty="0">
                <a:solidFill>
                  <a:schemeClr val="tx1">
                    <a:lumMod val="75000"/>
                    <a:lumOff val="25000"/>
                  </a:schemeClr>
                </a:solidFill>
                <a:latin typeface="Century Gothic" panose="020B0502020202020204" pitchFamily="34" charset="0"/>
              </a:rPr>
              <a:t> City Hall</a:t>
            </a:r>
          </a:p>
        </p:txBody>
      </p:sp>
      <p:sp>
        <p:nvSpPr>
          <p:cNvPr id="44" name="TextBox 43"/>
          <p:cNvSpPr txBox="1"/>
          <p:nvPr/>
        </p:nvSpPr>
        <p:spPr>
          <a:xfrm>
            <a:off x="4800331" y="7753026"/>
            <a:ext cx="1331335" cy="215444"/>
          </a:xfrm>
          <a:prstGeom prst="rect">
            <a:avLst/>
          </a:prstGeom>
          <a:noFill/>
        </p:spPr>
        <p:txBody>
          <a:bodyPr wrap="square" rtlCol="0">
            <a:spAutoFit/>
          </a:bodyPr>
          <a:lstStyle/>
          <a:p>
            <a:pPr algn="ctr"/>
            <a:r>
              <a:rPr lang="en-US" sz="800" dirty="0">
                <a:solidFill>
                  <a:schemeClr val="tx1">
                    <a:lumMod val="75000"/>
                    <a:lumOff val="25000"/>
                  </a:schemeClr>
                </a:solidFill>
                <a:latin typeface="Century Gothic" panose="020B0502020202020204" pitchFamily="34" charset="0"/>
              </a:rPr>
              <a:t>Caloocan City Hall</a:t>
            </a:r>
          </a:p>
        </p:txBody>
      </p:sp>
      <p:sp>
        <p:nvSpPr>
          <p:cNvPr id="45" name="TextBox 44"/>
          <p:cNvSpPr txBox="1"/>
          <p:nvPr/>
        </p:nvSpPr>
        <p:spPr>
          <a:xfrm>
            <a:off x="6263609" y="7726338"/>
            <a:ext cx="1331335" cy="338554"/>
          </a:xfrm>
          <a:prstGeom prst="rect">
            <a:avLst/>
          </a:prstGeom>
          <a:noFill/>
        </p:spPr>
        <p:txBody>
          <a:bodyPr wrap="square" rtlCol="0">
            <a:spAutoFit/>
          </a:bodyPr>
          <a:lstStyle/>
          <a:p>
            <a:pPr algn="ctr"/>
            <a:r>
              <a:rPr lang="en-US" sz="800" dirty="0">
                <a:solidFill>
                  <a:schemeClr val="tx1">
                    <a:lumMod val="75000"/>
                    <a:lumOff val="25000"/>
                  </a:schemeClr>
                </a:solidFill>
                <a:latin typeface="Century Gothic" panose="020B0502020202020204" pitchFamily="34" charset="0"/>
              </a:rPr>
              <a:t>San Lorenzo Ruiz Women’s Hospital</a:t>
            </a:r>
          </a:p>
        </p:txBody>
      </p:sp>
      <p:sp>
        <p:nvSpPr>
          <p:cNvPr id="47" name="TextBox 46"/>
          <p:cNvSpPr txBox="1"/>
          <p:nvPr/>
        </p:nvSpPr>
        <p:spPr>
          <a:xfrm>
            <a:off x="2558632" y="444675"/>
            <a:ext cx="5039833" cy="707886"/>
          </a:xfrm>
          <a:prstGeom prst="rect">
            <a:avLst/>
          </a:prstGeom>
          <a:noFill/>
        </p:spPr>
        <p:txBody>
          <a:bodyPr wrap="square" rtlCol="0">
            <a:spAutoFit/>
          </a:bodyPr>
          <a:lstStyle/>
          <a:p>
            <a:pPr algn="r"/>
            <a:r>
              <a:rPr lang="en-US" sz="1000" dirty="0" err="1">
                <a:latin typeface="Century Gothic" panose="020B0502020202020204" pitchFamily="34" charset="0"/>
              </a:rPr>
              <a:t>Sitio</a:t>
            </a:r>
            <a:r>
              <a:rPr lang="en-US" sz="1000" dirty="0">
                <a:latin typeface="Century Gothic" panose="020B0502020202020204" pitchFamily="34" charset="0"/>
              </a:rPr>
              <a:t> </a:t>
            </a:r>
            <a:r>
              <a:rPr lang="en-US" sz="1000" dirty="0" err="1">
                <a:latin typeface="Century Gothic" panose="020B0502020202020204" pitchFamily="34" charset="0"/>
              </a:rPr>
              <a:t>Marucdoc</a:t>
            </a:r>
            <a:r>
              <a:rPr lang="en-US" sz="1000" dirty="0">
                <a:latin typeface="Century Gothic" panose="020B0502020202020204" pitchFamily="34" charset="0"/>
              </a:rPr>
              <a:t>, </a:t>
            </a:r>
            <a:r>
              <a:rPr lang="en-US" sz="1000" dirty="0" err="1">
                <a:latin typeface="Century Gothic" panose="020B0502020202020204" pitchFamily="34" charset="0"/>
              </a:rPr>
              <a:t>Brgy</a:t>
            </a:r>
            <a:r>
              <a:rPr lang="en-US" sz="1000" dirty="0">
                <a:latin typeface="Century Gothic" panose="020B0502020202020204" pitchFamily="34" charset="0"/>
              </a:rPr>
              <a:t>. </a:t>
            </a:r>
            <a:r>
              <a:rPr lang="en-US" sz="1000" dirty="0" err="1">
                <a:latin typeface="Century Gothic" panose="020B0502020202020204" pitchFamily="34" charset="0"/>
              </a:rPr>
              <a:t>Nagbalayong</a:t>
            </a:r>
            <a:r>
              <a:rPr lang="en-US" sz="1000" dirty="0">
                <a:latin typeface="Century Gothic" panose="020B0502020202020204" pitchFamily="34" charset="0"/>
              </a:rPr>
              <a:t>, </a:t>
            </a:r>
            <a:r>
              <a:rPr lang="en-US" sz="1000" dirty="0" err="1">
                <a:latin typeface="Century Gothic" panose="020B0502020202020204" pitchFamily="34" charset="0"/>
              </a:rPr>
              <a:t>Morong</a:t>
            </a:r>
            <a:r>
              <a:rPr lang="en-US" sz="1000" dirty="0">
                <a:latin typeface="Century Gothic" panose="020B0502020202020204" pitchFamily="34" charset="0"/>
              </a:rPr>
              <a:t> Bataan</a:t>
            </a:r>
          </a:p>
          <a:p>
            <a:pPr algn="r"/>
            <a:r>
              <a:rPr lang="en-US" sz="1000" dirty="0">
                <a:latin typeface="Century Gothic" panose="020B0502020202020204" pitchFamily="34" charset="0"/>
              </a:rPr>
              <a:t>Manila Office: Rm M07, Prince Jun Condominium, 42 </a:t>
            </a:r>
            <a:r>
              <a:rPr lang="en-US" sz="1000" dirty="0" err="1">
                <a:latin typeface="Century Gothic" panose="020B0502020202020204" pitchFamily="34" charset="0"/>
              </a:rPr>
              <a:t>Timog</a:t>
            </a:r>
            <a:r>
              <a:rPr lang="en-US" sz="1000" dirty="0">
                <a:latin typeface="Century Gothic" panose="020B0502020202020204" pitchFamily="34" charset="0"/>
              </a:rPr>
              <a:t> Ave. Quezon City</a:t>
            </a:r>
          </a:p>
          <a:p>
            <a:pPr algn="r"/>
            <a:r>
              <a:rPr lang="en-US" sz="1000" dirty="0">
                <a:latin typeface="Century Gothic" panose="020B0502020202020204" pitchFamily="34" charset="0"/>
              </a:rPr>
              <a:t>Mobile No: 0921-8998271Tel: 02 425-3004; 373-5052</a:t>
            </a:r>
          </a:p>
          <a:p>
            <a:pPr algn="r"/>
            <a:r>
              <a:rPr lang="en-US" sz="1000" dirty="0">
                <a:latin typeface="Century Gothic" panose="020B0502020202020204" pitchFamily="34" charset="0"/>
              </a:rPr>
              <a:t>Website: </a:t>
            </a:r>
            <a:r>
              <a:rPr lang="en-US" sz="1000" dirty="0">
                <a:latin typeface="Century Gothic" panose="020B0502020202020204" pitchFamily="34" charset="0"/>
                <a:hlinkClick r:id="rId23"/>
              </a:rPr>
              <a:t>www.vistavenice.com.ph</a:t>
            </a:r>
            <a:r>
              <a:rPr lang="en-US" sz="1000" dirty="0">
                <a:latin typeface="Century Gothic" panose="020B0502020202020204" pitchFamily="34" charset="0"/>
              </a:rPr>
              <a:t> | Email: sales@vistavenice.com.ph </a:t>
            </a:r>
          </a:p>
        </p:txBody>
      </p:sp>
    </p:spTree>
    <p:extLst>
      <p:ext uri="{BB962C8B-B14F-4D97-AF65-F5344CB8AC3E}">
        <p14:creationId xmlns:p14="http://schemas.microsoft.com/office/powerpoint/2010/main" val="9723421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7772400" cy="1152561"/>
          </a:xfrm>
          <a:prstGeom prst="rect">
            <a:avLst/>
          </a:prstGeom>
        </p:spPr>
      </p:pic>
      <p:sp>
        <p:nvSpPr>
          <p:cNvPr id="36" name="TextBox 35"/>
          <p:cNvSpPr txBox="1"/>
          <p:nvPr/>
        </p:nvSpPr>
        <p:spPr>
          <a:xfrm>
            <a:off x="547576" y="1990725"/>
            <a:ext cx="6677246" cy="369332"/>
          </a:xfrm>
          <a:prstGeom prst="rect">
            <a:avLst/>
          </a:prstGeom>
          <a:noFill/>
        </p:spPr>
        <p:txBody>
          <a:bodyPr wrap="square" rtlCol="0">
            <a:spAutoFit/>
          </a:bodyPr>
          <a:lstStyle/>
          <a:p>
            <a:pPr algn="ctr"/>
            <a:r>
              <a:rPr lang="en-US" b="1" dirty="0">
                <a:solidFill>
                  <a:schemeClr val="tx1">
                    <a:lumMod val="75000"/>
                    <a:lumOff val="25000"/>
                  </a:schemeClr>
                </a:solidFill>
              </a:rPr>
              <a:t>Schools / Universities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2667000"/>
            <a:ext cx="1044365" cy="10287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1115" y="2579096"/>
            <a:ext cx="1238250" cy="123825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1315" y="2683871"/>
            <a:ext cx="1028700" cy="102870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73903" y="2667000"/>
            <a:ext cx="1016527" cy="1045571"/>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29376" y="2683871"/>
            <a:ext cx="1028700" cy="1028700"/>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4199668"/>
            <a:ext cx="1084269" cy="1057275"/>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48375" y="4438650"/>
            <a:ext cx="1593102" cy="979353"/>
          </a:xfrm>
          <a:prstGeom prst="rect">
            <a:avLst/>
          </a:prstGeom>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57472" y="4235068"/>
            <a:ext cx="945535" cy="1012350"/>
          </a:xfrm>
          <a:prstGeom prst="rect">
            <a:avLst/>
          </a:prstGeom>
        </p:spPr>
      </p:pic>
      <p:pic>
        <p:nvPicPr>
          <p:cNvPr id="15" name="Picture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351897" y="4244593"/>
            <a:ext cx="1002825" cy="1002825"/>
          </a:xfrm>
          <a:prstGeom prst="rect">
            <a:avLst/>
          </a:prstGeom>
        </p:spPr>
      </p:pic>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873903" y="4187442"/>
            <a:ext cx="1047219" cy="1069501"/>
          </a:xfrm>
          <a:prstGeom prst="rect">
            <a:avLst/>
          </a:prstGeom>
        </p:spPr>
      </p:pic>
      <p:pic>
        <p:nvPicPr>
          <p:cNvPr id="17" name="Picture 1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92028" y="5793819"/>
            <a:ext cx="1172030" cy="1174374"/>
          </a:xfrm>
          <a:prstGeom prst="rect">
            <a:avLst/>
          </a:prstGeom>
        </p:spPr>
      </p:pic>
      <p:pic>
        <p:nvPicPr>
          <p:cNvPr id="18" name="Picture 1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73978" y="5799011"/>
            <a:ext cx="1112522" cy="1112522"/>
          </a:xfrm>
          <a:prstGeom prst="rect">
            <a:avLst/>
          </a:prstGeom>
        </p:spPr>
      </p:pic>
      <p:pic>
        <p:nvPicPr>
          <p:cNvPr id="20" name="Picture 1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235395" y="5683449"/>
            <a:ext cx="1301609" cy="1338798"/>
          </a:xfrm>
          <a:prstGeom prst="rect">
            <a:avLst/>
          </a:prstGeom>
        </p:spPr>
      </p:pic>
      <p:pic>
        <p:nvPicPr>
          <p:cNvPr id="22" name="Picture 2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876749" y="5793819"/>
            <a:ext cx="1127239" cy="1127239"/>
          </a:xfrm>
          <a:prstGeom prst="rect">
            <a:avLst/>
          </a:prstGeom>
        </p:spPr>
      </p:pic>
      <p:sp>
        <p:nvSpPr>
          <p:cNvPr id="69" name="TextBox 68"/>
          <p:cNvSpPr txBox="1"/>
          <p:nvPr/>
        </p:nvSpPr>
        <p:spPr>
          <a:xfrm>
            <a:off x="202080" y="3721930"/>
            <a:ext cx="1242091" cy="338554"/>
          </a:xfrm>
          <a:prstGeom prst="rect">
            <a:avLst/>
          </a:prstGeom>
          <a:noFill/>
        </p:spPr>
        <p:txBody>
          <a:bodyPr wrap="square" rtlCol="0">
            <a:spAutoFit/>
          </a:bodyPr>
          <a:lstStyle/>
          <a:p>
            <a:pPr algn="ctr"/>
            <a:r>
              <a:rPr lang="en-US" sz="800" dirty="0" err="1">
                <a:solidFill>
                  <a:schemeClr val="tx1">
                    <a:lumMod val="75000"/>
                    <a:lumOff val="25000"/>
                  </a:schemeClr>
                </a:solidFill>
                <a:latin typeface="Century Gothic" panose="020B0502020202020204" pitchFamily="34" charset="0"/>
              </a:rPr>
              <a:t>Mapua</a:t>
            </a:r>
            <a:r>
              <a:rPr lang="en-US" sz="800" dirty="0">
                <a:solidFill>
                  <a:schemeClr val="tx1">
                    <a:lumMod val="75000"/>
                    <a:lumOff val="25000"/>
                  </a:schemeClr>
                </a:solidFill>
                <a:latin typeface="Century Gothic" panose="020B0502020202020204" pitchFamily="34" charset="0"/>
              </a:rPr>
              <a:t> Institute of Technology</a:t>
            </a:r>
            <a:endParaRPr lang="en-US" sz="1000" dirty="0">
              <a:solidFill>
                <a:schemeClr val="tx1">
                  <a:lumMod val="75000"/>
                  <a:lumOff val="25000"/>
                </a:schemeClr>
              </a:solidFill>
              <a:latin typeface="Century Gothic" panose="020B0502020202020204" pitchFamily="34" charset="0"/>
            </a:endParaRPr>
          </a:p>
        </p:txBody>
      </p:sp>
      <p:sp>
        <p:nvSpPr>
          <p:cNvPr id="83" name="TextBox 82"/>
          <p:cNvSpPr txBox="1"/>
          <p:nvPr/>
        </p:nvSpPr>
        <p:spPr>
          <a:xfrm>
            <a:off x="1711115" y="3740625"/>
            <a:ext cx="1242091" cy="215444"/>
          </a:xfrm>
          <a:prstGeom prst="rect">
            <a:avLst/>
          </a:prstGeom>
          <a:noFill/>
        </p:spPr>
        <p:txBody>
          <a:bodyPr wrap="square" rtlCol="0">
            <a:spAutoFit/>
          </a:bodyPr>
          <a:lstStyle/>
          <a:p>
            <a:pPr algn="ctr"/>
            <a:r>
              <a:rPr lang="en-US" sz="800" dirty="0">
                <a:solidFill>
                  <a:schemeClr val="tx1">
                    <a:lumMod val="75000"/>
                    <a:lumOff val="25000"/>
                  </a:schemeClr>
                </a:solidFill>
                <a:latin typeface="Century Gothic" panose="020B0502020202020204" pitchFamily="34" charset="0"/>
              </a:rPr>
              <a:t>Miriam College</a:t>
            </a:r>
            <a:endParaRPr lang="en-US" sz="1000" dirty="0">
              <a:solidFill>
                <a:schemeClr val="tx1">
                  <a:lumMod val="75000"/>
                  <a:lumOff val="25000"/>
                </a:schemeClr>
              </a:solidFill>
              <a:latin typeface="Century Gothic" panose="020B0502020202020204" pitchFamily="34" charset="0"/>
            </a:endParaRPr>
          </a:p>
        </p:txBody>
      </p:sp>
      <p:sp>
        <p:nvSpPr>
          <p:cNvPr id="84" name="TextBox 83"/>
          <p:cNvSpPr txBox="1"/>
          <p:nvPr/>
        </p:nvSpPr>
        <p:spPr>
          <a:xfrm>
            <a:off x="3216309" y="3740625"/>
            <a:ext cx="1242091" cy="338554"/>
          </a:xfrm>
          <a:prstGeom prst="rect">
            <a:avLst/>
          </a:prstGeom>
          <a:noFill/>
        </p:spPr>
        <p:txBody>
          <a:bodyPr wrap="square" rtlCol="0">
            <a:spAutoFit/>
          </a:bodyPr>
          <a:lstStyle/>
          <a:p>
            <a:pPr algn="ctr"/>
            <a:r>
              <a:rPr lang="en-US" sz="800" dirty="0">
                <a:solidFill>
                  <a:schemeClr val="tx1">
                    <a:lumMod val="75000"/>
                    <a:lumOff val="25000"/>
                  </a:schemeClr>
                </a:solidFill>
                <a:latin typeface="Century Gothic" panose="020B0502020202020204" pitchFamily="34" charset="0"/>
              </a:rPr>
              <a:t>Polytechnic University of the Philippines</a:t>
            </a:r>
            <a:endParaRPr lang="en-US" sz="1000" dirty="0">
              <a:solidFill>
                <a:schemeClr val="tx1">
                  <a:lumMod val="75000"/>
                  <a:lumOff val="25000"/>
                </a:schemeClr>
              </a:solidFill>
              <a:latin typeface="Century Gothic" panose="020B0502020202020204" pitchFamily="34" charset="0"/>
            </a:endParaRPr>
          </a:p>
        </p:txBody>
      </p:sp>
      <p:sp>
        <p:nvSpPr>
          <p:cNvPr id="85" name="TextBox 84"/>
          <p:cNvSpPr txBox="1"/>
          <p:nvPr/>
        </p:nvSpPr>
        <p:spPr>
          <a:xfrm>
            <a:off x="4761120" y="3740625"/>
            <a:ext cx="1242091" cy="338554"/>
          </a:xfrm>
          <a:prstGeom prst="rect">
            <a:avLst/>
          </a:prstGeom>
          <a:noFill/>
        </p:spPr>
        <p:txBody>
          <a:bodyPr wrap="square" rtlCol="0">
            <a:spAutoFit/>
          </a:bodyPr>
          <a:lstStyle/>
          <a:p>
            <a:pPr algn="ctr"/>
            <a:r>
              <a:rPr lang="en-US" sz="800" dirty="0">
                <a:solidFill>
                  <a:schemeClr val="tx1">
                    <a:lumMod val="75000"/>
                    <a:lumOff val="25000"/>
                  </a:schemeClr>
                </a:solidFill>
                <a:latin typeface="Century Gothic" panose="020B0502020202020204" pitchFamily="34" charset="0"/>
              </a:rPr>
              <a:t>University of the Philippines</a:t>
            </a:r>
            <a:endParaRPr lang="en-US" sz="1000" dirty="0">
              <a:solidFill>
                <a:schemeClr val="tx1">
                  <a:lumMod val="75000"/>
                  <a:lumOff val="25000"/>
                </a:schemeClr>
              </a:solidFill>
              <a:latin typeface="Century Gothic" panose="020B0502020202020204" pitchFamily="34" charset="0"/>
            </a:endParaRPr>
          </a:p>
        </p:txBody>
      </p:sp>
      <p:sp>
        <p:nvSpPr>
          <p:cNvPr id="86" name="TextBox 85"/>
          <p:cNvSpPr txBox="1"/>
          <p:nvPr/>
        </p:nvSpPr>
        <p:spPr>
          <a:xfrm>
            <a:off x="6322680" y="3749293"/>
            <a:ext cx="1242091" cy="215444"/>
          </a:xfrm>
          <a:prstGeom prst="rect">
            <a:avLst/>
          </a:prstGeom>
          <a:noFill/>
        </p:spPr>
        <p:txBody>
          <a:bodyPr wrap="square" rtlCol="0">
            <a:spAutoFit/>
          </a:bodyPr>
          <a:lstStyle/>
          <a:p>
            <a:pPr algn="ctr"/>
            <a:r>
              <a:rPr lang="en-US" sz="800" dirty="0">
                <a:solidFill>
                  <a:schemeClr val="tx1">
                    <a:lumMod val="75000"/>
                    <a:lumOff val="25000"/>
                  </a:schemeClr>
                </a:solidFill>
                <a:latin typeface="Century Gothic" panose="020B0502020202020204" pitchFamily="34" charset="0"/>
              </a:rPr>
              <a:t>University of the East</a:t>
            </a:r>
            <a:endParaRPr lang="en-US" sz="1000" dirty="0">
              <a:solidFill>
                <a:schemeClr val="tx1">
                  <a:lumMod val="75000"/>
                  <a:lumOff val="25000"/>
                </a:schemeClr>
              </a:solidFill>
              <a:latin typeface="Century Gothic" panose="020B0502020202020204" pitchFamily="34" charset="0"/>
            </a:endParaRPr>
          </a:p>
        </p:txBody>
      </p:sp>
      <p:sp>
        <p:nvSpPr>
          <p:cNvPr id="87" name="TextBox 86"/>
          <p:cNvSpPr txBox="1"/>
          <p:nvPr/>
        </p:nvSpPr>
        <p:spPr>
          <a:xfrm>
            <a:off x="202080" y="5256943"/>
            <a:ext cx="1242091" cy="215444"/>
          </a:xfrm>
          <a:prstGeom prst="rect">
            <a:avLst/>
          </a:prstGeom>
          <a:noFill/>
        </p:spPr>
        <p:txBody>
          <a:bodyPr wrap="square" rtlCol="0">
            <a:spAutoFit/>
          </a:bodyPr>
          <a:lstStyle/>
          <a:p>
            <a:pPr algn="ctr"/>
            <a:r>
              <a:rPr lang="en-US" sz="800" dirty="0">
                <a:solidFill>
                  <a:schemeClr val="tx1">
                    <a:lumMod val="75000"/>
                    <a:lumOff val="25000"/>
                  </a:schemeClr>
                </a:solidFill>
                <a:latin typeface="Century Gothic" panose="020B0502020202020204" pitchFamily="34" charset="0"/>
              </a:rPr>
              <a:t>St. Paul University</a:t>
            </a:r>
            <a:endParaRPr lang="en-US" sz="1000" dirty="0">
              <a:solidFill>
                <a:schemeClr val="tx1">
                  <a:lumMod val="75000"/>
                  <a:lumOff val="25000"/>
                </a:schemeClr>
              </a:solidFill>
              <a:latin typeface="Century Gothic" panose="020B0502020202020204" pitchFamily="34" charset="0"/>
            </a:endParaRPr>
          </a:p>
        </p:txBody>
      </p:sp>
      <p:sp>
        <p:nvSpPr>
          <p:cNvPr id="88" name="TextBox 87"/>
          <p:cNvSpPr txBox="1"/>
          <p:nvPr/>
        </p:nvSpPr>
        <p:spPr>
          <a:xfrm>
            <a:off x="1711115" y="5258860"/>
            <a:ext cx="1242091" cy="338554"/>
          </a:xfrm>
          <a:prstGeom prst="rect">
            <a:avLst/>
          </a:prstGeom>
          <a:noFill/>
        </p:spPr>
        <p:txBody>
          <a:bodyPr wrap="square" rtlCol="0">
            <a:spAutoFit/>
          </a:bodyPr>
          <a:lstStyle/>
          <a:p>
            <a:pPr algn="ctr"/>
            <a:r>
              <a:rPr lang="en-US" sz="800" dirty="0">
                <a:solidFill>
                  <a:schemeClr val="tx1">
                    <a:lumMod val="75000"/>
                    <a:lumOff val="25000"/>
                  </a:schemeClr>
                </a:solidFill>
                <a:latin typeface="Century Gothic" panose="020B0502020202020204" pitchFamily="34" charset="0"/>
              </a:rPr>
              <a:t>Our Lady of Fatima University</a:t>
            </a:r>
            <a:endParaRPr lang="en-US" sz="1000" dirty="0">
              <a:solidFill>
                <a:schemeClr val="tx1">
                  <a:lumMod val="75000"/>
                  <a:lumOff val="25000"/>
                </a:schemeClr>
              </a:solidFill>
              <a:latin typeface="Century Gothic" panose="020B0502020202020204" pitchFamily="34" charset="0"/>
            </a:endParaRPr>
          </a:p>
        </p:txBody>
      </p:sp>
      <p:sp>
        <p:nvSpPr>
          <p:cNvPr id="89" name="TextBox 88"/>
          <p:cNvSpPr txBox="1"/>
          <p:nvPr/>
        </p:nvSpPr>
        <p:spPr>
          <a:xfrm>
            <a:off x="3258699" y="5258860"/>
            <a:ext cx="1242091" cy="461665"/>
          </a:xfrm>
          <a:prstGeom prst="rect">
            <a:avLst/>
          </a:prstGeom>
          <a:noFill/>
        </p:spPr>
        <p:txBody>
          <a:bodyPr wrap="square" rtlCol="0">
            <a:spAutoFit/>
          </a:bodyPr>
          <a:lstStyle/>
          <a:p>
            <a:pPr algn="ctr"/>
            <a:r>
              <a:rPr lang="en-US" sz="800" dirty="0">
                <a:solidFill>
                  <a:schemeClr val="tx1">
                    <a:lumMod val="75000"/>
                    <a:lumOff val="25000"/>
                  </a:schemeClr>
                </a:solidFill>
                <a:latin typeface="Century Gothic" panose="020B0502020202020204" pitchFamily="34" charset="0"/>
              </a:rPr>
              <a:t>Don </a:t>
            </a:r>
            <a:r>
              <a:rPr lang="en-US" sz="800" dirty="0" err="1">
                <a:solidFill>
                  <a:schemeClr val="tx1">
                    <a:lumMod val="75000"/>
                    <a:lumOff val="25000"/>
                  </a:schemeClr>
                </a:solidFill>
                <a:latin typeface="Century Gothic" panose="020B0502020202020204" pitchFamily="34" charset="0"/>
              </a:rPr>
              <a:t>Honorio</a:t>
            </a:r>
            <a:r>
              <a:rPr lang="en-US" sz="800" dirty="0">
                <a:solidFill>
                  <a:schemeClr val="tx1">
                    <a:lumMod val="75000"/>
                    <a:lumOff val="25000"/>
                  </a:schemeClr>
                </a:solidFill>
                <a:latin typeface="Century Gothic" panose="020B0502020202020204" pitchFamily="34" charset="0"/>
              </a:rPr>
              <a:t> Ventura Technological State University</a:t>
            </a:r>
            <a:endParaRPr lang="en-US" sz="1000" dirty="0">
              <a:solidFill>
                <a:schemeClr val="tx1">
                  <a:lumMod val="75000"/>
                  <a:lumOff val="25000"/>
                </a:schemeClr>
              </a:solidFill>
              <a:latin typeface="Century Gothic" panose="020B0502020202020204" pitchFamily="34" charset="0"/>
            </a:endParaRPr>
          </a:p>
        </p:txBody>
      </p:sp>
      <p:sp>
        <p:nvSpPr>
          <p:cNvPr id="90" name="TextBox 89"/>
          <p:cNvSpPr txBox="1"/>
          <p:nvPr/>
        </p:nvSpPr>
        <p:spPr>
          <a:xfrm>
            <a:off x="4806283" y="5264759"/>
            <a:ext cx="1242091" cy="338554"/>
          </a:xfrm>
          <a:prstGeom prst="rect">
            <a:avLst/>
          </a:prstGeom>
          <a:noFill/>
        </p:spPr>
        <p:txBody>
          <a:bodyPr wrap="square" rtlCol="0">
            <a:spAutoFit/>
          </a:bodyPr>
          <a:lstStyle/>
          <a:p>
            <a:pPr algn="ctr"/>
            <a:r>
              <a:rPr lang="en-US" sz="800" dirty="0">
                <a:solidFill>
                  <a:schemeClr val="tx1">
                    <a:lumMod val="75000"/>
                    <a:lumOff val="25000"/>
                  </a:schemeClr>
                </a:solidFill>
                <a:latin typeface="Century Gothic" panose="020B0502020202020204" pitchFamily="34" charset="0"/>
              </a:rPr>
              <a:t>De La Salle College of Saint </a:t>
            </a:r>
            <a:r>
              <a:rPr lang="en-US" sz="800" dirty="0" err="1">
                <a:solidFill>
                  <a:schemeClr val="tx1">
                    <a:lumMod val="75000"/>
                    <a:lumOff val="25000"/>
                  </a:schemeClr>
                </a:solidFill>
                <a:latin typeface="Century Gothic" panose="020B0502020202020204" pitchFamily="34" charset="0"/>
              </a:rPr>
              <a:t>Benilde</a:t>
            </a:r>
            <a:endParaRPr lang="en-US" sz="1000" dirty="0">
              <a:solidFill>
                <a:schemeClr val="tx1">
                  <a:lumMod val="75000"/>
                  <a:lumOff val="25000"/>
                </a:schemeClr>
              </a:solidFill>
              <a:latin typeface="Century Gothic" panose="020B0502020202020204" pitchFamily="34" charset="0"/>
            </a:endParaRPr>
          </a:p>
        </p:txBody>
      </p:sp>
      <p:sp>
        <p:nvSpPr>
          <p:cNvPr id="91" name="TextBox 90"/>
          <p:cNvSpPr txBox="1"/>
          <p:nvPr/>
        </p:nvSpPr>
        <p:spPr>
          <a:xfrm>
            <a:off x="6355980" y="5264759"/>
            <a:ext cx="1242091" cy="215444"/>
          </a:xfrm>
          <a:prstGeom prst="rect">
            <a:avLst/>
          </a:prstGeom>
          <a:noFill/>
        </p:spPr>
        <p:txBody>
          <a:bodyPr wrap="square" rtlCol="0">
            <a:spAutoFit/>
          </a:bodyPr>
          <a:lstStyle/>
          <a:p>
            <a:pPr algn="ctr"/>
            <a:r>
              <a:rPr lang="en-US" sz="800" dirty="0">
                <a:solidFill>
                  <a:schemeClr val="tx1">
                    <a:lumMod val="75000"/>
                    <a:lumOff val="25000"/>
                  </a:schemeClr>
                </a:solidFill>
                <a:latin typeface="Century Gothic" panose="020B0502020202020204" pitchFamily="34" charset="0"/>
              </a:rPr>
              <a:t>STI College</a:t>
            </a:r>
            <a:endParaRPr lang="en-US" sz="1000" dirty="0">
              <a:solidFill>
                <a:schemeClr val="tx1">
                  <a:lumMod val="75000"/>
                  <a:lumOff val="25000"/>
                </a:schemeClr>
              </a:solidFill>
              <a:latin typeface="Century Gothic" panose="020B0502020202020204" pitchFamily="34" charset="0"/>
            </a:endParaRPr>
          </a:p>
        </p:txBody>
      </p:sp>
      <p:pic>
        <p:nvPicPr>
          <p:cNvPr id="23" name="Picture 2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219432" y="5706449"/>
            <a:ext cx="1238644" cy="1332782"/>
          </a:xfrm>
          <a:prstGeom prst="rect">
            <a:avLst/>
          </a:prstGeom>
        </p:spPr>
      </p:pic>
      <p:pic>
        <p:nvPicPr>
          <p:cNvPr id="24" name="Picture 2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36474" y="7465886"/>
            <a:ext cx="1107697" cy="1107697"/>
          </a:xfrm>
          <a:prstGeom prst="rect">
            <a:avLst/>
          </a:prstGeom>
        </p:spPr>
      </p:pic>
      <p:pic>
        <p:nvPicPr>
          <p:cNvPr id="3" name="Picture 2"/>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890111" y="7563491"/>
            <a:ext cx="912896" cy="1017014"/>
          </a:xfrm>
          <a:prstGeom prst="rect">
            <a:avLst/>
          </a:prstGeom>
        </p:spPr>
      </p:pic>
      <p:pic>
        <p:nvPicPr>
          <p:cNvPr id="4" name="Picture 3"/>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413220" y="7417845"/>
            <a:ext cx="909881" cy="1233395"/>
          </a:xfrm>
          <a:prstGeom prst="rect">
            <a:avLst/>
          </a:prstGeom>
        </p:spPr>
      </p:pic>
      <p:sp>
        <p:nvSpPr>
          <p:cNvPr id="33" name="TextBox 32"/>
          <p:cNvSpPr txBox="1"/>
          <p:nvPr/>
        </p:nvSpPr>
        <p:spPr>
          <a:xfrm>
            <a:off x="206266" y="6982908"/>
            <a:ext cx="1242091" cy="338554"/>
          </a:xfrm>
          <a:prstGeom prst="rect">
            <a:avLst/>
          </a:prstGeom>
          <a:noFill/>
        </p:spPr>
        <p:txBody>
          <a:bodyPr wrap="square" rtlCol="0">
            <a:spAutoFit/>
          </a:bodyPr>
          <a:lstStyle/>
          <a:p>
            <a:pPr algn="ctr"/>
            <a:r>
              <a:rPr lang="en-US" sz="800" dirty="0" err="1">
                <a:solidFill>
                  <a:schemeClr val="tx1">
                    <a:lumMod val="75000"/>
                    <a:lumOff val="25000"/>
                  </a:schemeClr>
                </a:solidFill>
                <a:latin typeface="Century Gothic" panose="020B0502020202020204" pitchFamily="34" charset="0"/>
              </a:rPr>
              <a:t>Bulacan</a:t>
            </a:r>
            <a:r>
              <a:rPr lang="en-US" sz="800" dirty="0">
                <a:solidFill>
                  <a:schemeClr val="tx1">
                    <a:lumMod val="75000"/>
                    <a:lumOff val="25000"/>
                  </a:schemeClr>
                </a:solidFill>
                <a:latin typeface="Century Gothic" panose="020B0502020202020204" pitchFamily="34" charset="0"/>
              </a:rPr>
              <a:t> State University</a:t>
            </a:r>
            <a:endParaRPr lang="en-US" sz="1000" dirty="0">
              <a:solidFill>
                <a:schemeClr val="tx1">
                  <a:lumMod val="75000"/>
                  <a:lumOff val="25000"/>
                </a:schemeClr>
              </a:solidFill>
              <a:latin typeface="Century Gothic" panose="020B0502020202020204" pitchFamily="34" charset="0"/>
            </a:endParaRPr>
          </a:p>
        </p:txBody>
      </p:sp>
      <p:sp>
        <p:nvSpPr>
          <p:cNvPr id="34" name="TextBox 33"/>
          <p:cNvSpPr txBox="1"/>
          <p:nvPr/>
        </p:nvSpPr>
        <p:spPr>
          <a:xfrm>
            <a:off x="1711115" y="6982908"/>
            <a:ext cx="1242091" cy="338554"/>
          </a:xfrm>
          <a:prstGeom prst="rect">
            <a:avLst/>
          </a:prstGeom>
          <a:noFill/>
        </p:spPr>
        <p:txBody>
          <a:bodyPr wrap="square" rtlCol="0">
            <a:spAutoFit/>
          </a:bodyPr>
          <a:lstStyle/>
          <a:p>
            <a:pPr algn="ctr"/>
            <a:r>
              <a:rPr lang="en-US" sz="800" dirty="0">
                <a:solidFill>
                  <a:schemeClr val="tx1">
                    <a:lumMod val="75000"/>
                    <a:lumOff val="25000"/>
                  </a:schemeClr>
                </a:solidFill>
                <a:latin typeface="Century Gothic" panose="020B0502020202020204" pitchFamily="34" charset="0"/>
              </a:rPr>
              <a:t>Philippine Normal University</a:t>
            </a:r>
            <a:endParaRPr lang="en-US" sz="1000" dirty="0">
              <a:solidFill>
                <a:schemeClr val="tx1">
                  <a:lumMod val="75000"/>
                  <a:lumOff val="25000"/>
                </a:schemeClr>
              </a:solidFill>
              <a:latin typeface="Century Gothic" panose="020B0502020202020204" pitchFamily="34" charset="0"/>
            </a:endParaRPr>
          </a:p>
        </p:txBody>
      </p:sp>
      <p:sp>
        <p:nvSpPr>
          <p:cNvPr id="35" name="TextBox 34"/>
          <p:cNvSpPr txBox="1"/>
          <p:nvPr/>
        </p:nvSpPr>
        <p:spPr>
          <a:xfrm>
            <a:off x="3265152" y="6966148"/>
            <a:ext cx="1242091" cy="338554"/>
          </a:xfrm>
          <a:prstGeom prst="rect">
            <a:avLst/>
          </a:prstGeom>
          <a:noFill/>
        </p:spPr>
        <p:txBody>
          <a:bodyPr wrap="square" rtlCol="0">
            <a:spAutoFit/>
          </a:bodyPr>
          <a:lstStyle/>
          <a:p>
            <a:pPr algn="ctr"/>
            <a:r>
              <a:rPr lang="en-US" sz="800" dirty="0">
                <a:solidFill>
                  <a:schemeClr val="tx1">
                    <a:lumMod val="75000"/>
                    <a:lumOff val="25000"/>
                  </a:schemeClr>
                </a:solidFill>
                <a:latin typeface="Century Gothic" panose="020B0502020202020204" pitchFamily="34" charset="0"/>
              </a:rPr>
              <a:t>Universal College of </a:t>
            </a:r>
            <a:r>
              <a:rPr lang="en-US" sz="800" dirty="0" err="1">
                <a:solidFill>
                  <a:schemeClr val="tx1">
                    <a:lumMod val="75000"/>
                    <a:lumOff val="25000"/>
                  </a:schemeClr>
                </a:solidFill>
                <a:latin typeface="Century Gothic" panose="020B0502020202020204" pitchFamily="34" charset="0"/>
              </a:rPr>
              <a:t>Parañaque</a:t>
            </a:r>
            <a:r>
              <a:rPr lang="en-US" sz="800" dirty="0">
                <a:solidFill>
                  <a:schemeClr val="tx1">
                    <a:lumMod val="75000"/>
                    <a:lumOff val="25000"/>
                  </a:schemeClr>
                </a:solidFill>
                <a:latin typeface="Century Gothic" panose="020B0502020202020204" pitchFamily="34" charset="0"/>
              </a:rPr>
              <a:t> City</a:t>
            </a:r>
            <a:endParaRPr lang="en-US" sz="1000" dirty="0">
              <a:solidFill>
                <a:schemeClr val="tx1">
                  <a:lumMod val="75000"/>
                  <a:lumOff val="25000"/>
                </a:schemeClr>
              </a:solidFill>
              <a:latin typeface="Century Gothic" panose="020B0502020202020204" pitchFamily="34" charset="0"/>
            </a:endParaRPr>
          </a:p>
        </p:txBody>
      </p:sp>
      <p:sp>
        <p:nvSpPr>
          <p:cNvPr id="37" name="TextBox 36"/>
          <p:cNvSpPr txBox="1"/>
          <p:nvPr/>
        </p:nvSpPr>
        <p:spPr>
          <a:xfrm>
            <a:off x="4858399" y="6966148"/>
            <a:ext cx="1242091" cy="338554"/>
          </a:xfrm>
          <a:prstGeom prst="rect">
            <a:avLst/>
          </a:prstGeom>
          <a:noFill/>
        </p:spPr>
        <p:txBody>
          <a:bodyPr wrap="square" rtlCol="0">
            <a:spAutoFit/>
          </a:bodyPr>
          <a:lstStyle/>
          <a:p>
            <a:pPr algn="ctr"/>
            <a:r>
              <a:rPr lang="en-US" sz="800" dirty="0">
                <a:solidFill>
                  <a:schemeClr val="tx1">
                    <a:lumMod val="75000"/>
                    <a:lumOff val="25000"/>
                  </a:schemeClr>
                </a:solidFill>
                <a:latin typeface="Century Gothic" panose="020B0502020202020204" pitchFamily="34" charset="0"/>
              </a:rPr>
              <a:t>Manila </a:t>
            </a:r>
            <a:r>
              <a:rPr lang="en-US" sz="800" dirty="0" err="1">
                <a:solidFill>
                  <a:schemeClr val="tx1">
                    <a:lumMod val="75000"/>
                    <a:lumOff val="25000"/>
                  </a:schemeClr>
                </a:solidFill>
                <a:latin typeface="Century Gothic" panose="020B0502020202020204" pitchFamily="34" charset="0"/>
              </a:rPr>
              <a:t>Tytana</a:t>
            </a:r>
            <a:r>
              <a:rPr lang="en-US" sz="800" dirty="0">
                <a:solidFill>
                  <a:schemeClr val="tx1">
                    <a:lumMod val="75000"/>
                    <a:lumOff val="25000"/>
                  </a:schemeClr>
                </a:solidFill>
                <a:latin typeface="Century Gothic" panose="020B0502020202020204" pitchFamily="34" charset="0"/>
              </a:rPr>
              <a:t> Colleges</a:t>
            </a:r>
            <a:endParaRPr lang="en-US" sz="1000" dirty="0">
              <a:solidFill>
                <a:schemeClr val="tx1">
                  <a:lumMod val="75000"/>
                  <a:lumOff val="25000"/>
                </a:schemeClr>
              </a:solidFill>
              <a:latin typeface="Century Gothic" panose="020B0502020202020204" pitchFamily="34" charset="0"/>
            </a:endParaRPr>
          </a:p>
        </p:txBody>
      </p:sp>
      <p:pic>
        <p:nvPicPr>
          <p:cNvPr id="8" name="Picture 7"/>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499211" y="7417845"/>
            <a:ext cx="762417" cy="1188606"/>
          </a:xfrm>
          <a:prstGeom prst="rect">
            <a:avLst/>
          </a:prstGeom>
        </p:spPr>
      </p:pic>
      <p:sp>
        <p:nvSpPr>
          <p:cNvPr id="38" name="TextBox 37"/>
          <p:cNvSpPr txBox="1"/>
          <p:nvPr/>
        </p:nvSpPr>
        <p:spPr>
          <a:xfrm>
            <a:off x="6223880" y="6977031"/>
            <a:ext cx="1242091" cy="215444"/>
          </a:xfrm>
          <a:prstGeom prst="rect">
            <a:avLst/>
          </a:prstGeom>
          <a:noFill/>
        </p:spPr>
        <p:txBody>
          <a:bodyPr wrap="square" rtlCol="0">
            <a:spAutoFit/>
          </a:bodyPr>
          <a:lstStyle/>
          <a:p>
            <a:pPr algn="ctr"/>
            <a:r>
              <a:rPr lang="en-US" sz="800" dirty="0">
                <a:solidFill>
                  <a:schemeClr val="tx1">
                    <a:lumMod val="75000"/>
                    <a:lumOff val="25000"/>
                  </a:schemeClr>
                </a:solidFill>
                <a:latin typeface="Century Gothic" panose="020B0502020202020204" pitchFamily="34" charset="0"/>
              </a:rPr>
              <a:t>FEU Fern College</a:t>
            </a:r>
            <a:endParaRPr lang="en-US" sz="1000" dirty="0">
              <a:solidFill>
                <a:schemeClr val="tx1">
                  <a:lumMod val="75000"/>
                  <a:lumOff val="25000"/>
                </a:schemeClr>
              </a:solidFill>
              <a:latin typeface="Century Gothic" panose="020B0502020202020204" pitchFamily="34" charset="0"/>
            </a:endParaRPr>
          </a:p>
        </p:txBody>
      </p:sp>
      <p:sp>
        <p:nvSpPr>
          <p:cNvPr id="39" name="TextBox 38"/>
          <p:cNvSpPr txBox="1"/>
          <p:nvPr/>
        </p:nvSpPr>
        <p:spPr>
          <a:xfrm>
            <a:off x="292028" y="8635127"/>
            <a:ext cx="1242091" cy="338554"/>
          </a:xfrm>
          <a:prstGeom prst="rect">
            <a:avLst/>
          </a:prstGeom>
          <a:noFill/>
        </p:spPr>
        <p:txBody>
          <a:bodyPr wrap="square" rtlCol="0">
            <a:spAutoFit/>
          </a:bodyPr>
          <a:lstStyle/>
          <a:p>
            <a:pPr algn="ctr"/>
            <a:r>
              <a:rPr lang="en-US" sz="800" dirty="0">
                <a:solidFill>
                  <a:schemeClr val="tx1">
                    <a:lumMod val="75000"/>
                    <a:lumOff val="25000"/>
                  </a:schemeClr>
                </a:solidFill>
                <a:latin typeface="Century Gothic" panose="020B0502020202020204" pitchFamily="34" charset="0"/>
              </a:rPr>
              <a:t>Institute of Integrated Electrical Engineers</a:t>
            </a:r>
            <a:endParaRPr lang="en-US" sz="1000" dirty="0">
              <a:solidFill>
                <a:schemeClr val="tx1">
                  <a:lumMod val="75000"/>
                  <a:lumOff val="25000"/>
                </a:schemeClr>
              </a:solidFill>
              <a:latin typeface="Century Gothic" panose="020B0502020202020204" pitchFamily="34" charset="0"/>
            </a:endParaRPr>
          </a:p>
        </p:txBody>
      </p:sp>
      <p:sp>
        <p:nvSpPr>
          <p:cNvPr id="40" name="TextBox 39"/>
          <p:cNvSpPr txBox="1"/>
          <p:nvPr/>
        </p:nvSpPr>
        <p:spPr>
          <a:xfrm>
            <a:off x="1725513" y="8626517"/>
            <a:ext cx="1242091" cy="338554"/>
          </a:xfrm>
          <a:prstGeom prst="rect">
            <a:avLst/>
          </a:prstGeom>
          <a:noFill/>
        </p:spPr>
        <p:txBody>
          <a:bodyPr wrap="square" rtlCol="0">
            <a:spAutoFit/>
          </a:bodyPr>
          <a:lstStyle/>
          <a:p>
            <a:pPr algn="ctr"/>
            <a:r>
              <a:rPr lang="en-US" sz="800" dirty="0">
                <a:solidFill>
                  <a:schemeClr val="tx1">
                    <a:lumMod val="75000"/>
                    <a:lumOff val="25000"/>
                  </a:schemeClr>
                </a:solidFill>
                <a:latin typeface="Century Gothic" panose="020B0502020202020204" pitchFamily="34" charset="0"/>
              </a:rPr>
              <a:t>University of Caloocan City</a:t>
            </a:r>
            <a:endParaRPr lang="en-US" sz="1000" dirty="0">
              <a:solidFill>
                <a:schemeClr val="tx1">
                  <a:lumMod val="75000"/>
                  <a:lumOff val="25000"/>
                </a:schemeClr>
              </a:solidFill>
              <a:latin typeface="Century Gothic" panose="020B0502020202020204" pitchFamily="34" charset="0"/>
            </a:endParaRPr>
          </a:p>
        </p:txBody>
      </p:sp>
      <p:sp>
        <p:nvSpPr>
          <p:cNvPr id="41" name="TextBox 40"/>
          <p:cNvSpPr txBox="1"/>
          <p:nvPr/>
        </p:nvSpPr>
        <p:spPr>
          <a:xfrm>
            <a:off x="3210499" y="8626517"/>
            <a:ext cx="1351401" cy="338554"/>
          </a:xfrm>
          <a:prstGeom prst="rect">
            <a:avLst/>
          </a:prstGeom>
          <a:noFill/>
        </p:spPr>
        <p:txBody>
          <a:bodyPr wrap="square" rtlCol="0">
            <a:spAutoFit/>
          </a:bodyPr>
          <a:lstStyle/>
          <a:p>
            <a:pPr algn="ctr"/>
            <a:r>
              <a:rPr lang="en-US" sz="800" dirty="0">
                <a:solidFill>
                  <a:schemeClr val="tx1">
                    <a:lumMod val="75000"/>
                    <a:lumOff val="25000"/>
                  </a:schemeClr>
                </a:solidFill>
                <a:latin typeface="Century Gothic" panose="020B0502020202020204" pitchFamily="34" charset="0"/>
              </a:rPr>
              <a:t>Philippine State College of Aeronautics</a:t>
            </a:r>
            <a:endParaRPr lang="en-US" sz="1000" dirty="0">
              <a:solidFill>
                <a:schemeClr val="tx1">
                  <a:lumMod val="75000"/>
                  <a:lumOff val="25000"/>
                </a:schemeClr>
              </a:solidFill>
              <a:latin typeface="Century Gothic" panose="020B0502020202020204" pitchFamily="34" charset="0"/>
            </a:endParaRPr>
          </a:p>
        </p:txBody>
      </p:sp>
      <p:sp>
        <p:nvSpPr>
          <p:cNvPr id="42" name="TextBox 41"/>
          <p:cNvSpPr txBox="1"/>
          <p:nvPr/>
        </p:nvSpPr>
        <p:spPr>
          <a:xfrm>
            <a:off x="6213370" y="8654177"/>
            <a:ext cx="1351401" cy="338554"/>
          </a:xfrm>
          <a:prstGeom prst="rect">
            <a:avLst/>
          </a:prstGeom>
          <a:noFill/>
        </p:spPr>
        <p:txBody>
          <a:bodyPr wrap="square" rtlCol="0">
            <a:spAutoFit/>
          </a:bodyPr>
          <a:lstStyle/>
          <a:p>
            <a:pPr algn="ctr"/>
            <a:r>
              <a:rPr lang="en-US" sz="800" dirty="0">
                <a:solidFill>
                  <a:schemeClr val="tx1">
                    <a:lumMod val="75000"/>
                    <a:lumOff val="25000"/>
                  </a:schemeClr>
                </a:solidFill>
                <a:latin typeface="Century Gothic" panose="020B0502020202020204" pitchFamily="34" charset="0"/>
              </a:rPr>
              <a:t>Quezon City Science High School</a:t>
            </a:r>
            <a:endParaRPr lang="en-US" sz="1000" dirty="0">
              <a:solidFill>
                <a:schemeClr val="tx1">
                  <a:lumMod val="75000"/>
                  <a:lumOff val="25000"/>
                </a:schemeClr>
              </a:solidFill>
              <a:latin typeface="Century Gothic" panose="020B0502020202020204" pitchFamily="34" charset="0"/>
            </a:endParaRPr>
          </a:p>
        </p:txBody>
      </p:sp>
      <p:pic>
        <p:nvPicPr>
          <p:cNvPr id="12" name="Picture 1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980312" y="7563491"/>
            <a:ext cx="1022899" cy="1022899"/>
          </a:xfrm>
          <a:prstGeom prst="rect">
            <a:avLst/>
          </a:prstGeom>
        </p:spPr>
      </p:pic>
      <p:sp>
        <p:nvSpPr>
          <p:cNvPr id="44" name="TextBox 43"/>
          <p:cNvSpPr txBox="1"/>
          <p:nvPr/>
        </p:nvSpPr>
        <p:spPr>
          <a:xfrm>
            <a:off x="4829985" y="8635127"/>
            <a:ext cx="1351401" cy="215444"/>
          </a:xfrm>
          <a:prstGeom prst="rect">
            <a:avLst/>
          </a:prstGeom>
          <a:noFill/>
        </p:spPr>
        <p:txBody>
          <a:bodyPr wrap="square" rtlCol="0">
            <a:spAutoFit/>
          </a:bodyPr>
          <a:lstStyle/>
          <a:p>
            <a:pPr algn="ctr"/>
            <a:r>
              <a:rPr lang="en-US" sz="800" dirty="0">
                <a:solidFill>
                  <a:schemeClr val="tx1">
                    <a:lumMod val="75000"/>
                    <a:lumOff val="25000"/>
                  </a:schemeClr>
                </a:solidFill>
                <a:latin typeface="Century Gothic" panose="020B0502020202020204" pitchFamily="34" charset="0"/>
              </a:rPr>
              <a:t>ACLC College</a:t>
            </a:r>
            <a:endParaRPr lang="en-US" sz="1000" dirty="0">
              <a:solidFill>
                <a:schemeClr val="tx1">
                  <a:lumMod val="75000"/>
                  <a:lumOff val="25000"/>
                </a:schemeClr>
              </a:solidFill>
              <a:latin typeface="Century Gothic" panose="020B0502020202020204" pitchFamily="34" charset="0"/>
            </a:endParaRPr>
          </a:p>
        </p:txBody>
      </p:sp>
      <p:sp>
        <p:nvSpPr>
          <p:cNvPr id="47" name="TextBox 46"/>
          <p:cNvSpPr txBox="1"/>
          <p:nvPr/>
        </p:nvSpPr>
        <p:spPr>
          <a:xfrm>
            <a:off x="2558632" y="444675"/>
            <a:ext cx="5039833" cy="861774"/>
          </a:xfrm>
          <a:prstGeom prst="rect">
            <a:avLst/>
          </a:prstGeom>
          <a:noFill/>
        </p:spPr>
        <p:txBody>
          <a:bodyPr wrap="square" rtlCol="0">
            <a:spAutoFit/>
          </a:bodyPr>
          <a:lstStyle/>
          <a:p>
            <a:pPr algn="r"/>
            <a:r>
              <a:rPr lang="en-US" sz="1000" dirty="0" err="1">
                <a:latin typeface="Century Gothic" panose="020B0502020202020204" pitchFamily="34" charset="0"/>
              </a:rPr>
              <a:t>Sitio</a:t>
            </a:r>
            <a:r>
              <a:rPr lang="en-US" sz="1000" dirty="0">
                <a:latin typeface="Century Gothic" panose="020B0502020202020204" pitchFamily="34" charset="0"/>
              </a:rPr>
              <a:t> </a:t>
            </a:r>
            <a:r>
              <a:rPr lang="en-US" sz="1000" dirty="0" err="1">
                <a:latin typeface="Century Gothic" panose="020B0502020202020204" pitchFamily="34" charset="0"/>
              </a:rPr>
              <a:t>Marucdoc</a:t>
            </a:r>
            <a:r>
              <a:rPr lang="en-US" sz="1000" dirty="0">
                <a:latin typeface="Century Gothic" panose="020B0502020202020204" pitchFamily="34" charset="0"/>
              </a:rPr>
              <a:t>, </a:t>
            </a:r>
            <a:r>
              <a:rPr lang="en-US" sz="1000" dirty="0" err="1">
                <a:latin typeface="Century Gothic" panose="020B0502020202020204" pitchFamily="34" charset="0"/>
              </a:rPr>
              <a:t>Brgy</a:t>
            </a:r>
            <a:r>
              <a:rPr lang="en-US" sz="1000" dirty="0">
                <a:latin typeface="Century Gothic" panose="020B0502020202020204" pitchFamily="34" charset="0"/>
              </a:rPr>
              <a:t>. </a:t>
            </a:r>
            <a:r>
              <a:rPr lang="en-US" sz="1000" dirty="0" err="1">
                <a:latin typeface="Century Gothic" panose="020B0502020202020204" pitchFamily="34" charset="0"/>
              </a:rPr>
              <a:t>Nagbalayong</a:t>
            </a:r>
            <a:r>
              <a:rPr lang="en-US" sz="1000" dirty="0">
                <a:latin typeface="Century Gothic" panose="020B0502020202020204" pitchFamily="34" charset="0"/>
              </a:rPr>
              <a:t>, </a:t>
            </a:r>
            <a:r>
              <a:rPr lang="en-US" sz="1000" dirty="0" err="1">
                <a:latin typeface="Century Gothic" panose="020B0502020202020204" pitchFamily="34" charset="0"/>
              </a:rPr>
              <a:t>Morong</a:t>
            </a:r>
            <a:r>
              <a:rPr lang="en-US" sz="1000" dirty="0">
                <a:latin typeface="Century Gothic" panose="020B0502020202020204" pitchFamily="34" charset="0"/>
              </a:rPr>
              <a:t> Bataan</a:t>
            </a:r>
          </a:p>
          <a:p>
            <a:pPr algn="r"/>
            <a:r>
              <a:rPr lang="en-US" sz="1000" dirty="0">
                <a:latin typeface="Century Gothic" panose="020B0502020202020204" pitchFamily="34" charset="0"/>
              </a:rPr>
              <a:t>Manila Office: Rm M07, Prince Jun Condominium, 42 </a:t>
            </a:r>
            <a:r>
              <a:rPr lang="en-US" sz="1000" dirty="0" err="1">
                <a:latin typeface="Century Gothic" panose="020B0502020202020204" pitchFamily="34" charset="0"/>
              </a:rPr>
              <a:t>Timog</a:t>
            </a:r>
            <a:r>
              <a:rPr lang="en-US" sz="1000" dirty="0">
                <a:latin typeface="Century Gothic" panose="020B0502020202020204" pitchFamily="34" charset="0"/>
              </a:rPr>
              <a:t> Ave. Quezon City</a:t>
            </a:r>
          </a:p>
          <a:p>
            <a:pPr algn="r"/>
            <a:r>
              <a:rPr lang="en-US" sz="1000" dirty="0">
                <a:latin typeface="Century Gothic" panose="020B0502020202020204" pitchFamily="34" charset="0"/>
              </a:rPr>
              <a:t>Mobile No: 0921-8998271 Tel: 02 425-3004; 373-5052</a:t>
            </a:r>
          </a:p>
          <a:p>
            <a:pPr algn="r"/>
            <a:r>
              <a:rPr lang="en-US" sz="1000" dirty="0">
                <a:latin typeface="Century Gothic" panose="020B0502020202020204" pitchFamily="34" charset="0"/>
              </a:rPr>
              <a:t>Website: </a:t>
            </a:r>
            <a:r>
              <a:rPr lang="en-US" sz="1000" dirty="0">
                <a:latin typeface="Century Gothic" panose="020B0502020202020204" pitchFamily="34" charset="0"/>
                <a:hlinkClick r:id="rId23"/>
              </a:rPr>
              <a:t>www.vistavenice.com.ph</a:t>
            </a:r>
            <a:r>
              <a:rPr lang="en-US" sz="1000" dirty="0">
                <a:latin typeface="Century Gothic" panose="020B0502020202020204" pitchFamily="34" charset="0"/>
              </a:rPr>
              <a:t> | Email: sales@vistavenice.com.ph </a:t>
            </a:r>
          </a:p>
          <a:p>
            <a:pPr algn="r"/>
            <a:endParaRPr lang="en-US" sz="1000" dirty="0">
              <a:latin typeface="Century Gothic" panose="020B0502020202020204" pitchFamily="34" charset="0"/>
            </a:endParaRPr>
          </a:p>
        </p:txBody>
      </p:sp>
    </p:spTree>
    <p:extLst>
      <p:ext uri="{BB962C8B-B14F-4D97-AF65-F5344CB8AC3E}">
        <p14:creationId xmlns:p14="http://schemas.microsoft.com/office/powerpoint/2010/main" val="21624803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7772400" cy="1152561"/>
          </a:xfrm>
          <a:prstGeom prst="rect">
            <a:avLst/>
          </a:prstGeom>
        </p:spPr>
      </p:pic>
      <p:sp>
        <p:nvSpPr>
          <p:cNvPr id="36" name="TextBox 35"/>
          <p:cNvSpPr txBox="1"/>
          <p:nvPr/>
        </p:nvSpPr>
        <p:spPr>
          <a:xfrm>
            <a:off x="547576" y="1990725"/>
            <a:ext cx="6677246" cy="369332"/>
          </a:xfrm>
          <a:prstGeom prst="rect">
            <a:avLst/>
          </a:prstGeom>
          <a:noFill/>
        </p:spPr>
        <p:txBody>
          <a:bodyPr wrap="square" rtlCol="0">
            <a:spAutoFit/>
          </a:bodyPr>
          <a:lstStyle/>
          <a:p>
            <a:pPr algn="ctr"/>
            <a:r>
              <a:rPr lang="en-US" b="1" dirty="0">
                <a:solidFill>
                  <a:schemeClr val="tx1">
                    <a:lumMod val="75000"/>
                    <a:lumOff val="25000"/>
                  </a:schemeClr>
                </a:solidFill>
              </a:rPr>
              <a:t>Private Offices</a:t>
            </a: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2667000"/>
            <a:ext cx="1164703" cy="1149548"/>
          </a:xfrm>
          <a:prstGeom prst="rect">
            <a:avLst/>
          </a:prstGeom>
        </p:spPr>
      </p:pic>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6378" y="2963832"/>
            <a:ext cx="1664507" cy="536804"/>
          </a:xfrm>
          <a:prstGeom prst="rect">
            <a:avLst/>
          </a:prstGeom>
        </p:spPr>
      </p:pic>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78199" y="4298014"/>
            <a:ext cx="1759266" cy="1142450"/>
          </a:xfrm>
          <a:prstGeom prst="rect">
            <a:avLst/>
          </a:prstGeom>
        </p:spPr>
      </p:pic>
      <p:pic>
        <p:nvPicPr>
          <p:cNvPr id="27" name="Pictur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5310" y="4221264"/>
            <a:ext cx="1280390" cy="1280390"/>
          </a:xfrm>
          <a:prstGeom prst="rect">
            <a:avLst/>
          </a:prstGeom>
        </p:spPr>
      </p:pic>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18896" y="6135844"/>
            <a:ext cx="1692143" cy="664875"/>
          </a:xfrm>
          <a:prstGeom prst="rect">
            <a:avLst/>
          </a:prstGeom>
        </p:spPr>
      </p:pic>
      <p:pic>
        <p:nvPicPr>
          <p:cNvPr id="29" name="Picture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89717" y="6135844"/>
            <a:ext cx="1815983" cy="773086"/>
          </a:xfrm>
          <a:prstGeom prst="rect">
            <a:avLst/>
          </a:prstGeom>
        </p:spPr>
      </p:pic>
      <p:pic>
        <p:nvPicPr>
          <p:cNvPr id="30" name="Picture 2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5986" y="7528830"/>
            <a:ext cx="1958692" cy="400789"/>
          </a:xfrm>
          <a:prstGeom prst="rect">
            <a:avLst/>
          </a:prstGeom>
        </p:spPr>
      </p:pic>
      <p:pic>
        <p:nvPicPr>
          <p:cNvPr id="31" name="Picture 3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97917" y="7338599"/>
            <a:ext cx="1534014" cy="625958"/>
          </a:xfrm>
          <a:prstGeom prst="rect">
            <a:avLst/>
          </a:prstGeom>
        </p:spPr>
      </p:pic>
      <p:pic>
        <p:nvPicPr>
          <p:cNvPr id="32" name="Picture 3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12942" y="4622819"/>
            <a:ext cx="1705954" cy="604537"/>
          </a:xfrm>
          <a:prstGeom prst="rect">
            <a:avLst/>
          </a:prstGeom>
        </p:spPr>
      </p:pic>
      <p:pic>
        <p:nvPicPr>
          <p:cNvPr id="45" name="Picture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81349" y="8499016"/>
            <a:ext cx="1164703" cy="1114347"/>
          </a:xfrm>
          <a:prstGeom prst="rect">
            <a:avLst/>
          </a:prstGeom>
        </p:spPr>
      </p:pic>
      <p:pic>
        <p:nvPicPr>
          <p:cNvPr id="46" name="Picture 4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00558" y="6003681"/>
            <a:ext cx="1978292" cy="727403"/>
          </a:xfrm>
          <a:prstGeom prst="rect">
            <a:avLst/>
          </a:prstGeom>
        </p:spPr>
      </p:pic>
      <p:pic>
        <p:nvPicPr>
          <p:cNvPr id="2" name="Picture 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546905" y="2661885"/>
            <a:ext cx="1305070" cy="1044056"/>
          </a:xfrm>
          <a:prstGeom prst="rect">
            <a:avLst/>
          </a:prstGeom>
        </p:spPr>
      </p:pic>
      <p:pic>
        <p:nvPicPr>
          <p:cNvPr id="3" name="Picture 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900924" y="2605471"/>
            <a:ext cx="2871475" cy="1267487"/>
          </a:xfrm>
          <a:prstGeom prst="rect">
            <a:avLst/>
          </a:prstGeom>
        </p:spPr>
      </p:pic>
      <p:pic>
        <p:nvPicPr>
          <p:cNvPr id="4" name="Picture 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9756" y="4144969"/>
            <a:ext cx="2021722" cy="1377766"/>
          </a:xfrm>
          <a:prstGeom prst="rect">
            <a:avLst/>
          </a:prstGeom>
        </p:spPr>
      </p:pic>
      <p:pic>
        <p:nvPicPr>
          <p:cNvPr id="5" name="Picture 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04800" y="5877460"/>
            <a:ext cx="1305894" cy="874949"/>
          </a:xfrm>
          <a:prstGeom prst="rect">
            <a:avLst/>
          </a:prstGeom>
        </p:spPr>
      </p:pic>
      <p:pic>
        <p:nvPicPr>
          <p:cNvPr id="6" name="Picture 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499086" y="7397861"/>
            <a:ext cx="1783598" cy="550768"/>
          </a:xfrm>
          <a:prstGeom prst="rect">
            <a:avLst/>
          </a:prstGeom>
        </p:spPr>
      </p:pic>
      <p:pic>
        <p:nvPicPr>
          <p:cNvPr id="7" name="Picture 6"/>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138344" y="7357328"/>
            <a:ext cx="1324388" cy="594859"/>
          </a:xfrm>
          <a:prstGeom prst="rect">
            <a:avLst/>
          </a:prstGeom>
        </p:spPr>
      </p:pic>
      <p:pic>
        <p:nvPicPr>
          <p:cNvPr id="8" name="Picture 7"/>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246971" y="8558907"/>
            <a:ext cx="1115002" cy="994566"/>
          </a:xfrm>
          <a:prstGeom prst="rect">
            <a:avLst/>
          </a:prstGeom>
        </p:spPr>
      </p:pic>
      <p:pic>
        <p:nvPicPr>
          <p:cNvPr id="9" name="Picture 8"/>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845395" y="8361051"/>
            <a:ext cx="1286670" cy="1286670"/>
          </a:xfrm>
          <a:prstGeom prst="rect">
            <a:avLst/>
          </a:prstGeom>
        </p:spPr>
      </p:pic>
      <p:sp>
        <p:nvSpPr>
          <p:cNvPr id="33" name="TextBox 32"/>
          <p:cNvSpPr txBox="1"/>
          <p:nvPr/>
        </p:nvSpPr>
        <p:spPr>
          <a:xfrm>
            <a:off x="266105" y="3816548"/>
            <a:ext cx="1242091" cy="215444"/>
          </a:xfrm>
          <a:prstGeom prst="rect">
            <a:avLst/>
          </a:prstGeom>
          <a:noFill/>
        </p:spPr>
        <p:txBody>
          <a:bodyPr wrap="square" rtlCol="0">
            <a:spAutoFit/>
          </a:bodyPr>
          <a:lstStyle/>
          <a:p>
            <a:pPr algn="ctr"/>
            <a:r>
              <a:rPr lang="en-US" sz="800" dirty="0">
                <a:solidFill>
                  <a:schemeClr val="tx1">
                    <a:lumMod val="75000"/>
                    <a:lumOff val="25000"/>
                  </a:schemeClr>
                </a:solidFill>
                <a:latin typeface="Century Gothic" panose="020B0502020202020204" pitchFamily="34" charset="0"/>
              </a:rPr>
              <a:t>360 Fitness Club</a:t>
            </a:r>
            <a:endParaRPr lang="en-US" sz="1000" dirty="0">
              <a:solidFill>
                <a:schemeClr val="tx1">
                  <a:lumMod val="75000"/>
                  <a:lumOff val="25000"/>
                </a:schemeClr>
              </a:solidFill>
              <a:latin typeface="Century Gothic" panose="020B0502020202020204" pitchFamily="34" charset="0"/>
            </a:endParaRPr>
          </a:p>
        </p:txBody>
      </p:sp>
      <p:sp>
        <p:nvSpPr>
          <p:cNvPr id="34" name="TextBox 33"/>
          <p:cNvSpPr txBox="1"/>
          <p:nvPr/>
        </p:nvSpPr>
        <p:spPr>
          <a:xfrm>
            <a:off x="1878040" y="3816548"/>
            <a:ext cx="1242091" cy="215444"/>
          </a:xfrm>
          <a:prstGeom prst="rect">
            <a:avLst/>
          </a:prstGeom>
          <a:noFill/>
        </p:spPr>
        <p:txBody>
          <a:bodyPr wrap="square" rtlCol="0">
            <a:spAutoFit/>
          </a:bodyPr>
          <a:lstStyle/>
          <a:p>
            <a:pPr algn="ctr"/>
            <a:r>
              <a:rPr lang="en-US" sz="800" dirty="0">
                <a:solidFill>
                  <a:schemeClr val="tx1">
                    <a:lumMod val="75000"/>
                    <a:lumOff val="25000"/>
                  </a:schemeClr>
                </a:solidFill>
                <a:latin typeface="Century Gothic" panose="020B0502020202020204" pitchFamily="34" charset="0"/>
              </a:rPr>
              <a:t>Accenture</a:t>
            </a:r>
            <a:endParaRPr lang="en-US" sz="1000" dirty="0">
              <a:solidFill>
                <a:schemeClr val="tx1">
                  <a:lumMod val="75000"/>
                  <a:lumOff val="25000"/>
                </a:schemeClr>
              </a:solidFill>
              <a:latin typeface="Century Gothic" panose="020B0502020202020204" pitchFamily="34" charset="0"/>
            </a:endParaRPr>
          </a:p>
        </p:txBody>
      </p:sp>
      <p:sp>
        <p:nvSpPr>
          <p:cNvPr id="35" name="TextBox 34"/>
          <p:cNvSpPr txBox="1"/>
          <p:nvPr/>
        </p:nvSpPr>
        <p:spPr>
          <a:xfrm>
            <a:off x="3546905" y="3785586"/>
            <a:ext cx="1242091" cy="338554"/>
          </a:xfrm>
          <a:prstGeom prst="rect">
            <a:avLst/>
          </a:prstGeom>
          <a:noFill/>
        </p:spPr>
        <p:txBody>
          <a:bodyPr wrap="square" rtlCol="0">
            <a:spAutoFit/>
          </a:bodyPr>
          <a:lstStyle/>
          <a:p>
            <a:pPr algn="ctr"/>
            <a:r>
              <a:rPr lang="en-US" sz="800" dirty="0">
                <a:solidFill>
                  <a:schemeClr val="tx1">
                    <a:lumMod val="75000"/>
                    <a:lumOff val="25000"/>
                  </a:schemeClr>
                </a:solidFill>
                <a:latin typeface="Century Gothic" panose="020B0502020202020204" pitchFamily="34" charset="0"/>
              </a:rPr>
              <a:t>Anchor Collection Services, Inc.</a:t>
            </a:r>
            <a:endParaRPr lang="en-US" sz="1000" dirty="0">
              <a:solidFill>
                <a:schemeClr val="tx1">
                  <a:lumMod val="75000"/>
                  <a:lumOff val="25000"/>
                </a:schemeClr>
              </a:solidFill>
              <a:latin typeface="Century Gothic" panose="020B0502020202020204" pitchFamily="34" charset="0"/>
            </a:endParaRPr>
          </a:p>
        </p:txBody>
      </p:sp>
      <p:sp>
        <p:nvSpPr>
          <p:cNvPr id="37" name="TextBox 36"/>
          <p:cNvSpPr txBox="1"/>
          <p:nvPr/>
        </p:nvSpPr>
        <p:spPr>
          <a:xfrm>
            <a:off x="5752638" y="3768806"/>
            <a:ext cx="1472184" cy="338554"/>
          </a:xfrm>
          <a:prstGeom prst="rect">
            <a:avLst/>
          </a:prstGeom>
          <a:noFill/>
        </p:spPr>
        <p:txBody>
          <a:bodyPr wrap="square" rtlCol="0">
            <a:spAutoFit/>
          </a:bodyPr>
          <a:lstStyle/>
          <a:p>
            <a:pPr algn="ctr"/>
            <a:r>
              <a:rPr lang="en-US" sz="800" dirty="0">
                <a:solidFill>
                  <a:schemeClr val="tx1">
                    <a:lumMod val="75000"/>
                    <a:lumOff val="25000"/>
                  </a:schemeClr>
                </a:solidFill>
                <a:latin typeface="Century Gothic" panose="020B0502020202020204" pitchFamily="34" charset="0"/>
              </a:rPr>
              <a:t>APM </a:t>
            </a:r>
            <a:r>
              <a:rPr lang="en-US" sz="800" dirty="0" err="1">
                <a:solidFill>
                  <a:schemeClr val="tx1">
                    <a:lumMod val="75000"/>
                    <a:lumOff val="25000"/>
                  </a:schemeClr>
                </a:solidFill>
                <a:latin typeface="Century Gothic" panose="020B0502020202020204" pitchFamily="34" charset="0"/>
              </a:rPr>
              <a:t>Technica</a:t>
            </a:r>
            <a:r>
              <a:rPr lang="en-US" sz="800" dirty="0">
                <a:solidFill>
                  <a:schemeClr val="tx1">
                    <a:lumMod val="75000"/>
                    <a:lumOff val="25000"/>
                  </a:schemeClr>
                </a:solidFill>
                <a:latin typeface="Century Gothic" panose="020B0502020202020204" pitchFamily="34" charset="0"/>
              </a:rPr>
              <a:t> Adhesive &amp; Surface Technology</a:t>
            </a:r>
            <a:endParaRPr lang="en-US" sz="1000" dirty="0">
              <a:solidFill>
                <a:schemeClr val="tx1">
                  <a:lumMod val="75000"/>
                  <a:lumOff val="25000"/>
                </a:schemeClr>
              </a:solidFill>
              <a:latin typeface="Century Gothic" panose="020B0502020202020204" pitchFamily="34" charset="0"/>
            </a:endParaRPr>
          </a:p>
        </p:txBody>
      </p:sp>
      <p:sp>
        <p:nvSpPr>
          <p:cNvPr id="38" name="TextBox 37"/>
          <p:cNvSpPr txBox="1"/>
          <p:nvPr/>
        </p:nvSpPr>
        <p:spPr>
          <a:xfrm>
            <a:off x="467005" y="5416104"/>
            <a:ext cx="1242091" cy="215444"/>
          </a:xfrm>
          <a:prstGeom prst="rect">
            <a:avLst/>
          </a:prstGeom>
          <a:noFill/>
        </p:spPr>
        <p:txBody>
          <a:bodyPr wrap="square" rtlCol="0">
            <a:spAutoFit/>
          </a:bodyPr>
          <a:lstStyle/>
          <a:p>
            <a:pPr algn="ctr"/>
            <a:r>
              <a:rPr lang="en-US" sz="800" dirty="0" err="1">
                <a:solidFill>
                  <a:schemeClr val="tx1">
                    <a:lumMod val="75000"/>
                    <a:lumOff val="25000"/>
                  </a:schemeClr>
                </a:solidFill>
                <a:latin typeface="Century Gothic" panose="020B0502020202020204" pitchFamily="34" charset="0"/>
              </a:rPr>
              <a:t>Aviat</a:t>
            </a:r>
            <a:r>
              <a:rPr lang="en-US" sz="800" dirty="0">
                <a:solidFill>
                  <a:schemeClr val="tx1">
                    <a:lumMod val="75000"/>
                    <a:lumOff val="25000"/>
                  </a:schemeClr>
                </a:solidFill>
                <a:latin typeface="Century Gothic" panose="020B0502020202020204" pitchFamily="34" charset="0"/>
              </a:rPr>
              <a:t> Networks</a:t>
            </a:r>
            <a:endParaRPr lang="en-US" sz="1000" dirty="0">
              <a:solidFill>
                <a:schemeClr val="tx1">
                  <a:lumMod val="75000"/>
                  <a:lumOff val="25000"/>
                </a:schemeClr>
              </a:solidFill>
              <a:latin typeface="Century Gothic" panose="020B0502020202020204" pitchFamily="34" charset="0"/>
            </a:endParaRPr>
          </a:p>
        </p:txBody>
      </p:sp>
      <p:sp>
        <p:nvSpPr>
          <p:cNvPr id="39" name="TextBox 38"/>
          <p:cNvSpPr txBox="1"/>
          <p:nvPr/>
        </p:nvSpPr>
        <p:spPr>
          <a:xfrm>
            <a:off x="2148793" y="5405322"/>
            <a:ext cx="1242091" cy="215444"/>
          </a:xfrm>
          <a:prstGeom prst="rect">
            <a:avLst/>
          </a:prstGeom>
          <a:noFill/>
        </p:spPr>
        <p:txBody>
          <a:bodyPr wrap="square" rtlCol="0">
            <a:spAutoFit/>
          </a:bodyPr>
          <a:lstStyle/>
          <a:p>
            <a:pPr algn="ctr"/>
            <a:r>
              <a:rPr lang="en-US" sz="800" dirty="0" err="1">
                <a:solidFill>
                  <a:schemeClr val="tx1">
                    <a:lumMod val="75000"/>
                    <a:lumOff val="25000"/>
                  </a:schemeClr>
                </a:solidFill>
                <a:latin typeface="Century Gothic" panose="020B0502020202020204" pitchFamily="34" charset="0"/>
              </a:rPr>
              <a:t>Bonifacio</a:t>
            </a:r>
            <a:r>
              <a:rPr lang="en-US" sz="800" dirty="0">
                <a:solidFill>
                  <a:schemeClr val="tx1">
                    <a:lumMod val="75000"/>
                    <a:lumOff val="25000"/>
                  </a:schemeClr>
                </a:solidFill>
                <a:latin typeface="Century Gothic" panose="020B0502020202020204" pitchFamily="34" charset="0"/>
              </a:rPr>
              <a:t> Global City</a:t>
            </a:r>
            <a:endParaRPr lang="en-US" sz="1000" dirty="0">
              <a:solidFill>
                <a:schemeClr val="tx1">
                  <a:lumMod val="75000"/>
                  <a:lumOff val="25000"/>
                </a:schemeClr>
              </a:solidFill>
              <a:latin typeface="Century Gothic" panose="020B0502020202020204" pitchFamily="34" charset="0"/>
            </a:endParaRPr>
          </a:p>
        </p:txBody>
      </p:sp>
      <p:sp>
        <p:nvSpPr>
          <p:cNvPr id="40" name="TextBox 39"/>
          <p:cNvSpPr txBox="1"/>
          <p:nvPr/>
        </p:nvSpPr>
        <p:spPr>
          <a:xfrm>
            <a:off x="4436786" y="5420239"/>
            <a:ext cx="1242091" cy="338554"/>
          </a:xfrm>
          <a:prstGeom prst="rect">
            <a:avLst/>
          </a:prstGeom>
          <a:noFill/>
        </p:spPr>
        <p:txBody>
          <a:bodyPr wrap="square" rtlCol="0">
            <a:spAutoFit/>
          </a:bodyPr>
          <a:lstStyle/>
          <a:p>
            <a:pPr algn="ctr"/>
            <a:r>
              <a:rPr lang="en-US" sz="800" dirty="0">
                <a:solidFill>
                  <a:schemeClr val="tx1">
                    <a:lumMod val="75000"/>
                    <a:lumOff val="25000"/>
                  </a:schemeClr>
                </a:solidFill>
                <a:latin typeface="Century Gothic" panose="020B0502020202020204" pitchFamily="34" charset="0"/>
              </a:rPr>
              <a:t>Big Pix Graphic Systems</a:t>
            </a:r>
            <a:endParaRPr lang="en-US" sz="1000" dirty="0">
              <a:solidFill>
                <a:schemeClr val="tx1">
                  <a:lumMod val="75000"/>
                  <a:lumOff val="25000"/>
                </a:schemeClr>
              </a:solidFill>
              <a:latin typeface="Century Gothic" panose="020B0502020202020204" pitchFamily="34" charset="0"/>
            </a:endParaRPr>
          </a:p>
        </p:txBody>
      </p:sp>
      <p:sp>
        <p:nvSpPr>
          <p:cNvPr id="41" name="TextBox 40"/>
          <p:cNvSpPr txBox="1"/>
          <p:nvPr/>
        </p:nvSpPr>
        <p:spPr>
          <a:xfrm>
            <a:off x="6244459" y="5432535"/>
            <a:ext cx="1242091" cy="215444"/>
          </a:xfrm>
          <a:prstGeom prst="rect">
            <a:avLst/>
          </a:prstGeom>
          <a:noFill/>
        </p:spPr>
        <p:txBody>
          <a:bodyPr wrap="square" rtlCol="0">
            <a:spAutoFit/>
          </a:bodyPr>
          <a:lstStyle/>
          <a:p>
            <a:pPr algn="ctr"/>
            <a:r>
              <a:rPr lang="en-US" sz="800" dirty="0">
                <a:solidFill>
                  <a:schemeClr val="tx1">
                    <a:lumMod val="75000"/>
                    <a:lumOff val="25000"/>
                  </a:schemeClr>
                </a:solidFill>
                <a:latin typeface="Century Gothic" panose="020B0502020202020204" pitchFamily="34" charset="0"/>
              </a:rPr>
              <a:t>Chevron Corporation</a:t>
            </a:r>
            <a:endParaRPr lang="en-US" sz="1000" dirty="0">
              <a:solidFill>
                <a:schemeClr val="tx1">
                  <a:lumMod val="75000"/>
                  <a:lumOff val="25000"/>
                </a:schemeClr>
              </a:solidFill>
              <a:latin typeface="Century Gothic" panose="020B0502020202020204" pitchFamily="34" charset="0"/>
            </a:endParaRPr>
          </a:p>
        </p:txBody>
      </p:sp>
      <p:sp>
        <p:nvSpPr>
          <p:cNvPr id="42" name="TextBox 41"/>
          <p:cNvSpPr txBox="1"/>
          <p:nvPr/>
        </p:nvSpPr>
        <p:spPr>
          <a:xfrm>
            <a:off x="315986" y="6837910"/>
            <a:ext cx="1242091" cy="215444"/>
          </a:xfrm>
          <a:prstGeom prst="rect">
            <a:avLst/>
          </a:prstGeom>
          <a:noFill/>
        </p:spPr>
        <p:txBody>
          <a:bodyPr wrap="square" rtlCol="0">
            <a:spAutoFit/>
          </a:bodyPr>
          <a:lstStyle/>
          <a:p>
            <a:pPr algn="ctr"/>
            <a:r>
              <a:rPr lang="en-US" sz="800" dirty="0" err="1">
                <a:solidFill>
                  <a:schemeClr val="tx1">
                    <a:lumMod val="75000"/>
                    <a:lumOff val="25000"/>
                  </a:schemeClr>
                </a:solidFill>
                <a:latin typeface="Century Gothic" panose="020B0502020202020204" pitchFamily="34" charset="0"/>
              </a:rPr>
              <a:t>Cloudstaff</a:t>
            </a:r>
            <a:endParaRPr lang="en-US" sz="1000" dirty="0">
              <a:solidFill>
                <a:schemeClr val="tx1">
                  <a:lumMod val="75000"/>
                  <a:lumOff val="25000"/>
                </a:schemeClr>
              </a:solidFill>
              <a:latin typeface="Century Gothic" panose="020B0502020202020204" pitchFamily="34" charset="0"/>
            </a:endParaRPr>
          </a:p>
        </p:txBody>
      </p:sp>
      <p:sp>
        <p:nvSpPr>
          <p:cNvPr id="44" name="TextBox 43"/>
          <p:cNvSpPr txBox="1"/>
          <p:nvPr/>
        </p:nvSpPr>
        <p:spPr>
          <a:xfrm>
            <a:off x="2055668" y="6837910"/>
            <a:ext cx="1398111" cy="215444"/>
          </a:xfrm>
          <a:prstGeom prst="rect">
            <a:avLst/>
          </a:prstGeom>
          <a:noFill/>
        </p:spPr>
        <p:txBody>
          <a:bodyPr wrap="square" rtlCol="0">
            <a:spAutoFit/>
          </a:bodyPr>
          <a:lstStyle/>
          <a:p>
            <a:pPr algn="ctr"/>
            <a:r>
              <a:rPr lang="en-US" sz="800" dirty="0">
                <a:solidFill>
                  <a:schemeClr val="tx1">
                    <a:lumMod val="75000"/>
                    <a:lumOff val="25000"/>
                  </a:schemeClr>
                </a:solidFill>
                <a:latin typeface="Century Gothic" panose="020B0502020202020204" pitchFamily="34" charset="0"/>
              </a:rPr>
              <a:t>Clark Water Corporation</a:t>
            </a:r>
            <a:endParaRPr lang="en-US" sz="1000" dirty="0">
              <a:solidFill>
                <a:schemeClr val="tx1">
                  <a:lumMod val="75000"/>
                  <a:lumOff val="25000"/>
                </a:schemeClr>
              </a:solidFill>
              <a:latin typeface="Century Gothic" panose="020B0502020202020204" pitchFamily="34" charset="0"/>
            </a:endParaRPr>
          </a:p>
        </p:txBody>
      </p:sp>
      <p:sp>
        <p:nvSpPr>
          <p:cNvPr id="48" name="TextBox 47"/>
          <p:cNvSpPr txBox="1"/>
          <p:nvPr/>
        </p:nvSpPr>
        <p:spPr>
          <a:xfrm>
            <a:off x="3925029" y="6839085"/>
            <a:ext cx="1398111" cy="215444"/>
          </a:xfrm>
          <a:prstGeom prst="rect">
            <a:avLst/>
          </a:prstGeom>
          <a:noFill/>
        </p:spPr>
        <p:txBody>
          <a:bodyPr wrap="square" rtlCol="0">
            <a:spAutoFit/>
          </a:bodyPr>
          <a:lstStyle/>
          <a:p>
            <a:pPr algn="ctr"/>
            <a:r>
              <a:rPr lang="en-US" sz="800" dirty="0" err="1">
                <a:solidFill>
                  <a:schemeClr val="tx1">
                    <a:lumMod val="75000"/>
                    <a:lumOff val="25000"/>
                  </a:schemeClr>
                </a:solidFill>
                <a:latin typeface="Century Gothic" panose="020B0502020202020204" pitchFamily="34" charset="0"/>
              </a:rPr>
              <a:t>Decopro</a:t>
            </a:r>
            <a:r>
              <a:rPr lang="en-US" sz="800" dirty="0">
                <a:solidFill>
                  <a:schemeClr val="tx1">
                    <a:lumMod val="75000"/>
                    <a:lumOff val="25000"/>
                  </a:schemeClr>
                </a:solidFill>
                <a:latin typeface="Century Gothic" panose="020B0502020202020204" pitchFamily="34" charset="0"/>
              </a:rPr>
              <a:t> Inc.</a:t>
            </a:r>
            <a:endParaRPr lang="en-US" sz="1000" dirty="0">
              <a:solidFill>
                <a:schemeClr val="tx1">
                  <a:lumMod val="75000"/>
                  <a:lumOff val="25000"/>
                </a:schemeClr>
              </a:solidFill>
              <a:latin typeface="Century Gothic" panose="020B0502020202020204" pitchFamily="34" charset="0"/>
            </a:endParaRPr>
          </a:p>
        </p:txBody>
      </p:sp>
      <p:sp>
        <p:nvSpPr>
          <p:cNvPr id="49" name="TextBox 48"/>
          <p:cNvSpPr txBox="1"/>
          <p:nvPr/>
        </p:nvSpPr>
        <p:spPr>
          <a:xfrm>
            <a:off x="5750038" y="6866016"/>
            <a:ext cx="1398111" cy="215444"/>
          </a:xfrm>
          <a:prstGeom prst="rect">
            <a:avLst/>
          </a:prstGeom>
          <a:noFill/>
        </p:spPr>
        <p:txBody>
          <a:bodyPr wrap="square" rtlCol="0">
            <a:spAutoFit/>
          </a:bodyPr>
          <a:lstStyle/>
          <a:p>
            <a:pPr algn="ctr"/>
            <a:r>
              <a:rPr lang="en-US" sz="800" dirty="0">
                <a:solidFill>
                  <a:schemeClr val="tx1">
                    <a:lumMod val="75000"/>
                    <a:lumOff val="25000"/>
                  </a:schemeClr>
                </a:solidFill>
                <a:latin typeface="Century Gothic" panose="020B0502020202020204" pitchFamily="34" charset="0"/>
              </a:rPr>
              <a:t>DMCI Homes</a:t>
            </a:r>
            <a:endParaRPr lang="en-US" sz="1000" dirty="0">
              <a:solidFill>
                <a:schemeClr val="tx1">
                  <a:lumMod val="75000"/>
                  <a:lumOff val="25000"/>
                </a:schemeClr>
              </a:solidFill>
              <a:latin typeface="Century Gothic" panose="020B0502020202020204" pitchFamily="34" charset="0"/>
            </a:endParaRPr>
          </a:p>
        </p:txBody>
      </p:sp>
      <p:sp>
        <p:nvSpPr>
          <p:cNvPr id="50" name="TextBox 49"/>
          <p:cNvSpPr txBox="1"/>
          <p:nvPr/>
        </p:nvSpPr>
        <p:spPr>
          <a:xfrm>
            <a:off x="497063" y="8061647"/>
            <a:ext cx="1398111" cy="215444"/>
          </a:xfrm>
          <a:prstGeom prst="rect">
            <a:avLst/>
          </a:prstGeom>
          <a:noFill/>
        </p:spPr>
        <p:txBody>
          <a:bodyPr wrap="square" rtlCol="0">
            <a:spAutoFit/>
          </a:bodyPr>
          <a:lstStyle/>
          <a:p>
            <a:pPr algn="ctr"/>
            <a:r>
              <a:rPr lang="en-US" sz="800" dirty="0" err="1">
                <a:solidFill>
                  <a:schemeClr val="tx1">
                    <a:lumMod val="75000"/>
                    <a:lumOff val="25000"/>
                  </a:schemeClr>
                </a:solidFill>
                <a:latin typeface="Century Gothic" panose="020B0502020202020204" pitchFamily="34" charset="0"/>
              </a:rPr>
              <a:t>Elabram</a:t>
            </a:r>
            <a:r>
              <a:rPr lang="en-US" sz="800" dirty="0">
                <a:solidFill>
                  <a:schemeClr val="tx1">
                    <a:lumMod val="75000"/>
                    <a:lumOff val="25000"/>
                  </a:schemeClr>
                </a:solidFill>
                <a:latin typeface="Century Gothic" panose="020B0502020202020204" pitchFamily="34" charset="0"/>
              </a:rPr>
              <a:t> Systems</a:t>
            </a:r>
            <a:endParaRPr lang="en-US" sz="1000" dirty="0">
              <a:solidFill>
                <a:schemeClr val="tx1">
                  <a:lumMod val="75000"/>
                  <a:lumOff val="25000"/>
                </a:schemeClr>
              </a:solidFill>
              <a:latin typeface="Century Gothic" panose="020B0502020202020204" pitchFamily="34" charset="0"/>
            </a:endParaRPr>
          </a:p>
        </p:txBody>
      </p:sp>
      <p:sp>
        <p:nvSpPr>
          <p:cNvPr id="51" name="TextBox 50"/>
          <p:cNvSpPr txBox="1"/>
          <p:nvPr/>
        </p:nvSpPr>
        <p:spPr>
          <a:xfrm>
            <a:off x="2691829" y="8029268"/>
            <a:ext cx="1398111" cy="215444"/>
          </a:xfrm>
          <a:prstGeom prst="rect">
            <a:avLst/>
          </a:prstGeom>
          <a:noFill/>
        </p:spPr>
        <p:txBody>
          <a:bodyPr wrap="square" rtlCol="0">
            <a:spAutoFit/>
          </a:bodyPr>
          <a:lstStyle/>
          <a:p>
            <a:pPr algn="ctr"/>
            <a:r>
              <a:rPr lang="en-US" sz="800" dirty="0" err="1">
                <a:solidFill>
                  <a:schemeClr val="tx1">
                    <a:lumMod val="75000"/>
                    <a:lumOff val="25000"/>
                  </a:schemeClr>
                </a:solidFill>
                <a:latin typeface="Century Gothic" panose="020B0502020202020204" pitchFamily="34" charset="0"/>
              </a:rPr>
              <a:t>Feedmix</a:t>
            </a:r>
            <a:r>
              <a:rPr lang="en-US" sz="800" dirty="0">
                <a:solidFill>
                  <a:schemeClr val="tx1">
                    <a:lumMod val="75000"/>
                    <a:lumOff val="25000"/>
                  </a:schemeClr>
                </a:solidFill>
                <a:latin typeface="Century Gothic" panose="020B0502020202020204" pitchFamily="34" charset="0"/>
              </a:rPr>
              <a:t> Specialist </a:t>
            </a:r>
            <a:r>
              <a:rPr lang="en-US" sz="800" dirty="0" err="1">
                <a:solidFill>
                  <a:schemeClr val="tx1">
                    <a:lumMod val="75000"/>
                    <a:lumOff val="25000"/>
                  </a:schemeClr>
                </a:solidFill>
                <a:latin typeface="Century Gothic" panose="020B0502020202020204" pitchFamily="34" charset="0"/>
              </a:rPr>
              <a:t>Inc</a:t>
            </a:r>
            <a:endParaRPr lang="en-US" sz="1000" dirty="0">
              <a:solidFill>
                <a:schemeClr val="tx1">
                  <a:lumMod val="75000"/>
                  <a:lumOff val="25000"/>
                </a:schemeClr>
              </a:solidFill>
              <a:latin typeface="Century Gothic" panose="020B0502020202020204" pitchFamily="34" charset="0"/>
            </a:endParaRPr>
          </a:p>
        </p:txBody>
      </p:sp>
      <p:sp>
        <p:nvSpPr>
          <p:cNvPr id="52" name="TextBox 51"/>
          <p:cNvSpPr txBox="1"/>
          <p:nvPr/>
        </p:nvSpPr>
        <p:spPr>
          <a:xfrm>
            <a:off x="4664967" y="8029268"/>
            <a:ext cx="1398111" cy="215444"/>
          </a:xfrm>
          <a:prstGeom prst="rect">
            <a:avLst/>
          </a:prstGeom>
          <a:noFill/>
        </p:spPr>
        <p:txBody>
          <a:bodyPr wrap="square" rtlCol="0">
            <a:spAutoFit/>
          </a:bodyPr>
          <a:lstStyle/>
          <a:p>
            <a:pPr algn="ctr"/>
            <a:r>
              <a:rPr lang="en-US" sz="800" dirty="0">
                <a:solidFill>
                  <a:schemeClr val="tx1">
                    <a:lumMod val="75000"/>
                    <a:lumOff val="25000"/>
                  </a:schemeClr>
                </a:solidFill>
                <a:latin typeface="Century Gothic" panose="020B0502020202020204" pitchFamily="34" charset="0"/>
              </a:rPr>
              <a:t>Globe</a:t>
            </a:r>
            <a:endParaRPr lang="en-US" sz="1000" dirty="0">
              <a:solidFill>
                <a:schemeClr val="tx1">
                  <a:lumMod val="75000"/>
                  <a:lumOff val="25000"/>
                </a:schemeClr>
              </a:solidFill>
              <a:latin typeface="Century Gothic" panose="020B0502020202020204" pitchFamily="34" charset="0"/>
            </a:endParaRPr>
          </a:p>
        </p:txBody>
      </p:sp>
      <p:sp>
        <p:nvSpPr>
          <p:cNvPr id="53" name="TextBox 52"/>
          <p:cNvSpPr txBox="1"/>
          <p:nvPr/>
        </p:nvSpPr>
        <p:spPr>
          <a:xfrm>
            <a:off x="6031931" y="8012331"/>
            <a:ext cx="1398111" cy="215444"/>
          </a:xfrm>
          <a:prstGeom prst="rect">
            <a:avLst/>
          </a:prstGeom>
          <a:noFill/>
        </p:spPr>
        <p:txBody>
          <a:bodyPr wrap="square" rtlCol="0">
            <a:spAutoFit/>
          </a:bodyPr>
          <a:lstStyle/>
          <a:p>
            <a:pPr algn="ctr"/>
            <a:r>
              <a:rPr lang="en-US" sz="800" dirty="0">
                <a:solidFill>
                  <a:schemeClr val="tx1">
                    <a:lumMod val="75000"/>
                    <a:lumOff val="25000"/>
                  </a:schemeClr>
                </a:solidFill>
                <a:latin typeface="Century Gothic" panose="020B0502020202020204" pitchFamily="34" charset="0"/>
              </a:rPr>
              <a:t>Igloo Supply Chain</a:t>
            </a:r>
            <a:endParaRPr lang="en-US" sz="1000" dirty="0">
              <a:solidFill>
                <a:schemeClr val="tx1">
                  <a:lumMod val="75000"/>
                  <a:lumOff val="25000"/>
                </a:schemeClr>
              </a:solidFill>
              <a:latin typeface="Century Gothic" panose="020B0502020202020204" pitchFamily="34" charset="0"/>
            </a:endParaRPr>
          </a:p>
        </p:txBody>
      </p:sp>
      <p:sp>
        <p:nvSpPr>
          <p:cNvPr id="54" name="TextBox 53"/>
          <p:cNvSpPr txBox="1"/>
          <p:nvPr/>
        </p:nvSpPr>
        <p:spPr>
          <a:xfrm>
            <a:off x="2359781" y="9612072"/>
            <a:ext cx="1499792" cy="338554"/>
          </a:xfrm>
          <a:prstGeom prst="rect">
            <a:avLst/>
          </a:prstGeom>
          <a:noFill/>
        </p:spPr>
        <p:txBody>
          <a:bodyPr wrap="square" rtlCol="0">
            <a:spAutoFit/>
          </a:bodyPr>
          <a:lstStyle/>
          <a:p>
            <a:pPr algn="ctr"/>
            <a:r>
              <a:rPr lang="en-US" sz="800" dirty="0">
                <a:solidFill>
                  <a:schemeClr val="tx1">
                    <a:lumMod val="75000"/>
                    <a:lumOff val="25000"/>
                  </a:schemeClr>
                </a:solidFill>
                <a:latin typeface="Century Gothic" panose="020B0502020202020204" pitchFamily="34" charset="0"/>
              </a:rPr>
              <a:t>Manpower for Advertising Services Agency Inc.</a:t>
            </a:r>
            <a:endParaRPr lang="en-US" sz="1000" dirty="0">
              <a:solidFill>
                <a:schemeClr val="tx1">
                  <a:lumMod val="75000"/>
                  <a:lumOff val="25000"/>
                </a:schemeClr>
              </a:solidFill>
              <a:latin typeface="Century Gothic" panose="020B0502020202020204" pitchFamily="34" charset="0"/>
            </a:endParaRPr>
          </a:p>
        </p:txBody>
      </p:sp>
      <p:sp>
        <p:nvSpPr>
          <p:cNvPr id="55" name="TextBox 54"/>
          <p:cNvSpPr txBox="1"/>
          <p:nvPr/>
        </p:nvSpPr>
        <p:spPr>
          <a:xfrm>
            <a:off x="4007572" y="9673275"/>
            <a:ext cx="1499792" cy="215444"/>
          </a:xfrm>
          <a:prstGeom prst="rect">
            <a:avLst/>
          </a:prstGeom>
          <a:noFill/>
        </p:spPr>
        <p:txBody>
          <a:bodyPr wrap="square" rtlCol="0">
            <a:spAutoFit/>
          </a:bodyPr>
          <a:lstStyle/>
          <a:p>
            <a:pPr algn="ctr"/>
            <a:r>
              <a:rPr lang="en-US" sz="800" dirty="0">
                <a:solidFill>
                  <a:schemeClr val="tx1">
                    <a:lumMod val="75000"/>
                    <a:lumOff val="25000"/>
                  </a:schemeClr>
                </a:solidFill>
                <a:latin typeface="Century Gothic" panose="020B0502020202020204" pitchFamily="34" charset="0"/>
              </a:rPr>
              <a:t>Maersk.</a:t>
            </a:r>
            <a:endParaRPr lang="en-US" sz="1000" dirty="0">
              <a:solidFill>
                <a:schemeClr val="tx1">
                  <a:lumMod val="75000"/>
                  <a:lumOff val="25000"/>
                </a:schemeClr>
              </a:solidFill>
              <a:latin typeface="Century Gothic" panose="020B0502020202020204" pitchFamily="34" charset="0"/>
            </a:endParaRPr>
          </a:p>
        </p:txBody>
      </p:sp>
      <p:sp>
        <p:nvSpPr>
          <p:cNvPr id="56" name="TextBox 55"/>
          <p:cNvSpPr txBox="1"/>
          <p:nvPr/>
        </p:nvSpPr>
        <p:spPr>
          <a:xfrm>
            <a:off x="5750038" y="9673275"/>
            <a:ext cx="1499792" cy="215444"/>
          </a:xfrm>
          <a:prstGeom prst="rect">
            <a:avLst/>
          </a:prstGeom>
          <a:noFill/>
        </p:spPr>
        <p:txBody>
          <a:bodyPr wrap="square" rtlCol="0">
            <a:spAutoFit/>
          </a:bodyPr>
          <a:lstStyle/>
          <a:p>
            <a:pPr algn="ctr"/>
            <a:r>
              <a:rPr lang="en-US" sz="800" dirty="0">
                <a:solidFill>
                  <a:schemeClr val="tx1">
                    <a:lumMod val="75000"/>
                    <a:lumOff val="25000"/>
                  </a:schemeClr>
                </a:solidFill>
                <a:latin typeface="Century Gothic" panose="020B0502020202020204" pitchFamily="34" charset="0"/>
              </a:rPr>
              <a:t>Manila Doctors Hospital</a:t>
            </a:r>
            <a:endParaRPr lang="en-US" sz="1000" dirty="0">
              <a:solidFill>
                <a:schemeClr val="tx1">
                  <a:lumMod val="75000"/>
                  <a:lumOff val="25000"/>
                </a:schemeClr>
              </a:solidFill>
              <a:latin typeface="Century Gothic" panose="020B0502020202020204" pitchFamily="34" charset="0"/>
            </a:endParaRPr>
          </a:p>
        </p:txBody>
      </p:sp>
      <p:pic>
        <p:nvPicPr>
          <p:cNvPr id="11" name="Picture 10"/>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25135" y="8518731"/>
            <a:ext cx="1687807" cy="1074916"/>
          </a:xfrm>
          <a:prstGeom prst="rect">
            <a:avLst/>
          </a:prstGeom>
        </p:spPr>
      </p:pic>
      <p:sp>
        <p:nvSpPr>
          <p:cNvPr id="58" name="TextBox 57"/>
          <p:cNvSpPr txBox="1"/>
          <p:nvPr/>
        </p:nvSpPr>
        <p:spPr>
          <a:xfrm>
            <a:off x="510214" y="9612072"/>
            <a:ext cx="1499792" cy="215444"/>
          </a:xfrm>
          <a:prstGeom prst="rect">
            <a:avLst/>
          </a:prstGeom>
          <a:noFill/>
        </p:spPr>
        <p:txBody>
          <a:bodyPr wrap="square" rtlCol="0">
            <a:spAutoFit/>
          </a:bodyPr>
          <a:lstStyle/>
          <a:p>
            <a:pPr algn="ctr"/>
            <a:r>
              <a:rPr lang="en-US" sz="800" dirty="0">
                <a:solidFill>
                  <a:schemeClr val="tx1">
                    <a:lumMod val="75000"/>
                    <a:lumOff val="25000"/>
                  </a:schemeClr>
                </a:solidFill>
                <a:latin typeface="Century Gothic" panose="020B0502020202020204" pitchFamily="34" charset="0"/>
              </a:rPr>
              <a:t>Kawasaki Motors</a:t>
            </a:r>
            <a:endParaRPr lang="en-US" sz="1000" dirty="0">
              <a:solidFill>
                <a:schemeClr val="tx1">
                  <a:lumMod val="75000"/>
                  <a:lumOff val="25000"/>
                </a:schemeClr>
              </a:solidFill>
              <a:latin typeface="Century Gothic" panose="020B0502020202020204" pitchFamily="34" charset="0"/>
            </a:endParaRPr>
          </a:p>
        </p:txBody>
      </p:sp>
      <p:sp>
        <p:nvSpPr>
          <p:cNvPr id="47" name="TextBox 46"/>
          <p:cNvSpPr txBox="1"/>
          <p:nvPr/>
        </p:nvSpPr>
        <p:spPr>
          <a:xfrm>
            <a:off x="2558632" y="444675"/>
            <a:ext cx="5039833" cy="707886"/>
          </a:xfrm>
          <a:prstGeom prst="rect">
            <a:avLst/>
          </a:prstGeom>
          <a:noFill/>
        </p:spPr>
        <p:txBody>
          <a:bodyPr wrap="square" rtlCol="0">
            <a:spAutoFit/>
          </a:bodyPr>
          <a:lstStyle/>
          <a:p>
            <a:pPr algn="r"/>
            <a:r>
              <a:rPr lang="en-US" sz="1000" dirty="0" err="1">
                <a:latin typeface="Century Gothic" panose="020B0502020202020204" pitchFamily="34" charset="0"/>
              </a:rPr>
              <a:t>Sitio</a:t>
            </a:r>
            <a:r>
              <a:rPr lang="en-US" sz="1000" dirty="0">
                <a:latin typeface="Century Gothic" panose="020B0502020202020204" pitchFamily="34" charset="0"/>
              </a:rPr>
              <a:t> </a:t>
            </a:r>
            <a:r>
              <a:rPr lang="en-US" sz="1000" dirty="0" err="1">
                <a:latin typeface="Century Gothic" panose="020B0502020202020204" pitchFamily="34" charset="0"/>
              </a:rPr>
              <a:t>Marucdoc</a:t>
            </a:r>
            <a:r>
              <a:rPr lang="en-US" sz="1000" dirty="0">
                <a:latin typeface="Century Gothic" panose="020B0502020202020204" pitchFamily="34" charset="0"/>
              </a:rPr>
              <a:t>, </a:t>
            </a:r>
            <a:r>
              <a:rPr lang="en-US" sz="1000" dirty="0" err="1">
                <a:latin typeface="Century Gothic" panose="020B0502020202020204" pitchFamily="34" charset="0"/>
              </a:rPr>
              <a:t>Brgy</a:t>
            </a:r>
            <a:r>
              <a:rPr lang="en-US" sz="1000" dirty="0">
                <a:latin typeface="Century Gothic" panose="020B0502020202020204" pitchFamily="34" charset="0"/>
              </a:rPr>
              <a:t>. </a:t>
            </a:r>
            <a:r>
              <a:rPr lang="en-US" sz="1000" dirty="0" err="1">
                <a:latin typeface="Century Gothic" panose="020B0502020202020204" pitchFamily="34" charset="0"/>
              </a:rPr>
              <a:t>Nagbalayong</a:t>
            </a:r>
            <a:r>
              <a:rPr lang="en-US" sz="1000" dirty="0">
                <a:latin typeface="Century Gothic" panose="020B0502020202020204" pitchFamily="34" charset="0"/>
              </a:rPr>
              <a:t>, </a:t>
            </a:r>
            <a:r>
              <a:rPr lang="en-US" sz="1000" dirty="0" err="1">
                <a:latin typeface="Century Gothic" panose="020B0502020202020204" pitchFamily="34" charset="0"/>
              </a:rPr>
              <a:t>Morong</a:t>
            </a:r>
            <a:r>
              <a:rPr lang="en-US" sz="1000" dirty="0">
                <a:latin typeface="Century Gothic" panose="020B0502020202020204" pitchFamily="34" charset="0"/>
              </a:rPr>
              <a:t> Bataan</a:t>
            </a:r>
          </a:p>
          <a:p>
            <a:pPr algn="r"/>
            <a:r>
              <a:rPr lang="en-US" sz="1000" dirty="0">
                <a:latin typeface="Century Gothic" panose="020B0502020202020204" pitchFamily="34" charset="0"/>
              </a:rPr>
              <a:t>Manila Office: Rm M07, Prince Jun Condominium, 42 </a:t>
            </a:r>
            <a:r>
              <a:rPr lang="en-US" sz="1000" dirty="0" err="1">
                <a:latin typeface="Century Gothic" panose="020B0502020202020204" pitchFamily="34" charset="0"/>
              </a:rPr>
              <a:t>Timog</a:t>
            </a:r>
            <a:r>
              <a:rPr lang="en-US" sz="1000" dirty="0">
                <a:latin typeface="Century Gothic" panose="020B0502020202020204" pitchFamily="34" charset="0"/>
              </a:rPr>
              <a:t> Ave. Quezon City</a:t>
            </a:r>
          </a:p>
          <a:p>
            <a:pPr algn="r"/>
            <a:r>
              <a:rPr lang="en-US" sz="1000" dirty="0">
                <a:latin typeface="Century Gothic" panose="020B0502020202020204" pitchFamily="34" charset="0"/>
              </a:rPr>
              <a:t>Mobile No: 0921-8998271 Tel: 02 425-3004; 373-5052</a:t>
            </a:r>
          </a:p>
          <a:p>
            <a:pPr algn="r"/>
            <a:r>
              <a:rPr lang="en-US" sz="1000" dirty="0">
                <a:latin typeface="Century Gothic" panose="020B0502020202020204" pitchFamily="34" charset="0"/>
              </a:rPr>
              <a:t>Website: </a:t>
            </a:r>
            <a:r>
              <a:rPr lang="en-US" sz="1000" dirty="0">
                <a:latin typeface="Century Gothic" panose="020B0502020202020204" pitchFamily="34" charset="0"/>
                <a:hlinkClick r:id="rId23"/>
              </a:rPr>
              <a:t>www.vistavenice.com.ph</a:t>
            </a:r>
            <a:r>
              <a:rPr lang="en-US" sz="1000" dirty="0">
                <a:latin typeface="Century Gothic" panose="020B0502020202020204" pitchFamily="34" charset="0"/>
              </a:rPr>
              <a:t> | Email: sales@vistavenice.com.ph </a:t>
            </a:r>
          </a:p>
        </p:txBody>
      </p:sp>
    </p:spTree>
    <p:extLst>
      <p:ext uri="{BB962C8B-B14F-4D97-AF65-F5344CB8AC3E}">
        <p14:creationId xmlns:p14="http://schemas.microsoft.com/office/powerpoint/2010/main" val="42663172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7772400" cy="1152561"/>
          </a:xfrm>
          <a:prstGeom prst="rect">
            <a:avLst/>
          </a:prstGeom>
        </p:spPr>
      </p:pic>
      <p:sp>
        <p:nvSpPr>
          <p:cNvPr id="4" name="TextBox 3"/>
          <p:cNvSpPr txBox="1"/>
          <p:nvPr/>
        </p:nvSpPr>
        <p:spPr>
          <a:xfrm>
            <a:off x="547577" y="1642479"/>
            <a:ext cx="6677246" cy="400110"/>
          </a:xfrm>
          <a:prstGeom prst="rect">
            <a:avLst/>
          </a:prstGeom>
          <a:noFill/>
        </p:spPr>
        <p:txBody>
          <a:bodyPr wrap="square" rtlCol="0">
            <a:spAutoFit/>
          </a:bodyPr>
          <a:lstStyle/>
          <a:p>
            <a:pPr algn="ctr"/>
            <a:r>
              <a:rPr lang="en-US" sz="2000" b="1" dirty="0">
                <a:solidFill>
                  <a:schemeClr val="tx1">
                    <a:lumMod val="65000"/>
                    <a:lumOff val="35000"/>
                  </a:schemeClr>
                </a:solidFill>
              </a:rPr>
              <a:t>VISTA VENICE CERTIFICATE AND PERMIT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468" y="2280072"/>
            <a:ext cx="5821463" cy="7364270"/>
          </a:xfrm>
          <a:prstGeom prst="rect">
            <a:avLst/>
          </a:prstGeom>
        </p:spPr>
      </p:pic>
    </p:spTree>
    <p:extLst>
      <p:ext uri="{BB962C8B-B14F-4D97-AF65-F5344CB8AC3E}">
        <p14:creationId xmlns:p14="http://schemas.microsoft.com/office/powerpoint/2010/main" val="11315142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7772400" cy="1152561"/>
          </a:xfrm>
          <a:prstGeom prst="rect">
            <a:avLst/>
          </a:prstGeom>
        </p:spPr>
      </p:pic>
      <p:sp>
        <p:nvSpPr>
          <p:cNvPr id="9" name="TextBox 8"/>
          <p:cNvSpPr txBox="1"/>
          <p:nvPr/>
        </p:nvSpPr>
        <p:spPr>
          <a:xfrm>
            <a:off x="2558632" y="444675"/>
            <a:ext cx="5039833" cy="707886"/>
          </a:xfrm>
          <a:prstGeom prst="rect">
            <a:avLst/>
          </a:prstGeom>
          <a:noFill/>
        </p:spPr>
        <p:txBody>
          <a:bodyPr wrap="square" rtlCol="0">
            <a:spAutoFit/>
          </a:bodyPr>
          <a:lstStyle/>
          <a:p>
            <a:pPr algn="r"/>
            <a:r>
              <a:rPr lang="en-US" sz="1000" dirty="0" err="1">
                <a:latin typeface="Century Gothic" panose="020B0502020202020204" pitchFamily="34" charset="0"/>
              </a:rPr>
              <a:t>Sitio</a:t>
            </a:r>
            <a:r>
              <a:rPr lang="en-US" sz="1000" dirty="0">
                <a:latin typeface="Century Gothic" panose="020B0502020202020204" pitchFamily="34" charset="0"/>
              </a:rPr>
              <a:t> </a:t>
            </a:r>
            <a:r>
              <a:rPr lang="en-US" sz="1000" dirty="0" err="1">
                <a:latin typeface="Century Gothic" panose="020B0502020202020204" pitchFamily="34" charset="0"/>
              </a:rPr>
              <a:t>Marucdoc</a:t>
            </a:r>
            <a:r>
              <a:rPr lang="en-US" sz="1000" dirty="0">
                <a:latin typeface="Century Gothic" panose="020B0502020202020204" pitchFamily="34" charset="0"/>
              </a:rPr>
              <a:t>, </a:t>
            </a:r>
            <a:r>
              <a:rPr lang="en-US" sz="1000" dirty="0" err="1">
                <a:latin typeface="Century Gothic" panose="020B0502020202020204" pitchFamily="34" charset="0"/>
              </a:rPr>
              <a:t>Brgy</a:t>
            </a:r>
            <a:r>
              <a:rPr lang="en-US" sz="1000" dirty="0">
                <a:latin typeface="Century Gothic" panose="020B0502020202020204" pitchFamily="34" charset="0"/>
              </a:rPr>
              <a:t>. </a:t>
            </a:r>
            <a:r>
              <a:rPr lang="en-US" sz="1000" dirty="0" err="1">
                <a:latin typeface="Century Gothic" panose="020B0502020202020204" pitchFamily="34" charset="0"/>
              </a:rPr>
              <a:t>Nagbalayong</a:t>
            </a:r>
            <a:r>
              <a:rPr lang="en-US" sz="1000" dirty="0">
                <a:latin typeface="Century Gothic" panose="020B0502020202020204" pitchFamily="34" charset="0"/>
              </a:rPr>
              <a:t>, </a:t>
            </a:r>
            <a:r>
              <a:rPr lang="en-US" sz="1000" dirty="0" err="1">
                <a:latin typeface="Century Gothic" panose="020B0502020202020204" pitchFamily="34" charset="0"/>
              </a:rPr>
              <a:t>Morong</a:t>
            </a:r>
            <a:r>
              <a:rPr lang="en-US" sz="1000" dirty="0">
                <a:latin typeface="Century Gothic" panose="020B0502020202020204" pitchFamily="34" charset="0"/>
              </a:rPr>
              <a:t> Bataan</a:t>
            </a:r>
          </a:p>
          <a:p>
            <a:pPr algn="r"/>
            <a:r>
              <a:rPr lang="en-US" sz="1000" dirty="0">
                <a:latin typeface="Century Gothic" panose="020B0502020202020204" pitchFamily="34" charset="0"/>
              </a:rPr>
              <a:t>Manila Office: Rm M07, Prince Jun Condominium, 42 </a:t>
            </a:r>
            <a:r>
              <a:rPr lang="en-US" sz="1000" dirty="0" err="1">
                <a:latin typeface="Century Gothic" panose="020B0502020202020204" pitchFamily="34" charset="0"/>
              </a:rPr>
              <a:t>Timog</a:t>
            </a:r>
            <a:r>
              <a:rPr lang="en-US" sz="1000" dirty="0">
                <a:latin typeface="Century Gothic" panose="020B0502020202020204" pitchFamily="34" charset="0"/>
              </a:rPr>
              <a:t> Ave. Quezon City</a:t>
            </a:r>
          </a:p>
          <a:p>
            <a:pPr algn="r"/>
            <a:r>
              <a:rPr lang="en-US" sz="1000" dirty="0">
                <a:latin typeface="Century Gothic" panose="020B0502020202020204" pitchFamily="34" charset="0"/>
              </a:rPr>
              <a:t>Mobile No: 0921-8998271 Tel: 8 373-5052</a:t>
            </a:r>
          </a:p>
          <a:p>
            <a:pPr algn="r"/>
            <a:r>
              <a:rPr lang="en-US" sz="1000" dirty="0">
                <a:latin typeface="Century Gothic" panose="020B0502020202020204" pitchFamily="34" charset="0"/>
              </a:rPr>
              <a:t>Website: </a:t>
            </a:r>
            <a:r>
              <a:rPr lang="en-US" sz="1000" dirty="0">
                <a:latin typeface="Century Gothic" panose="020B0502020202020204" pitchFamily="34" charset="0"/>
                <a:hlinkClick r:id="rId3"/>
              </a:rPr>
              <a:t>www.vistavenice.com.ph</a:t>
            </a:r>
            <a:r>
              <a:rPr lang="en-US" sz="1000" dirty="0">
                <a:latin typeface="Century Gothic" panose="020B0502020202020204" pitchFamily="34" charset="0"/>
              </a:rPr>
              <a:t> | Email: vistaveniceresorts@yahoo.com </a:t>
            </a:r>
          </a:p>
        </p:txBody>
      </p:sp>
      <p:sp>
        <p:nvSpPr>
          <p:cNvPr id="10" name="TextBox 9"/>
          <p:cNvSpPr txBox="1"/>
          <p:nvPr/>
        </p:nvSpPr>
        <p:spPr>
          <a:xfrm>
            <a:off x="287080" y="1612880"/>
            <a:ext cx="7218620" cy="7448193"/>
          </a:xfrm>
          <a:prstGeom prst="rect">
            <a:avLst/>
          </a:prstGeom>
          <a:noFill/>
        </p:spPr>
        <p:txBody>
          <a:bodyPr wrap="square" rtlCol="0">
            <a:spAutoFit/>
          </a:bodyPr>
          <a:lstStyle/>
          <a:p>
            <a:pPr algn="just"/>
            <a:r>
              <a:rPr lang="en-US" sz="1400" dirty="0">
                <a:solidFill>
                  <a:schemeClr val="tx1">
                    <a:lumMod val="85000"/>
                    <a:lumOff val="15000"/>
                  </a:schemeClr>
                </a:solidFill>
              </a:rPr>
              <a:t>Dear Sir / Madam,</a:t>
            </a:r>
          </a:p>
          <a:p>
            <a:pPr algn="just"/>
            <a:r>
              <a:rPr lang="en-US" sz="1400" dirty="0">
                <a:solidFill>
                  <a:schemeClr val="tx1">
                    <a:lumMod val="85000"/>
                    <a:lumOff val="15000"/>
                  </a:schemeClr>
                </a:solidFill>
              </a:rPr>
              <a:t> </a:t>
            </a:r>
          </a:p>
          <a:p>
            <a:pPr algn="just"/>
            <a:r>
              <a:rPr lang="en-US" sz="1400" dirty="0">
                <a:solidFill>
                  <a:schemeClr val="tx1">
                    <a:lumMod val="85000"/>
                    <a:lumOff val="15000"/>
                  </a:schemeClr>
                </a:solidFill>
              </a:rPr>
              <a:t>	It is our utmost pleasure to offer our resort as possible venue for your Company, Government, and School or Organizational activities like outing, Conference, Team Building Activities, Fellowships, Trainings and Christmas party.  </a:t>
            </a:r>
          </a:p>
          <a:p>
            <a:pPr algn="just"/>
            <a:r>
              <a:rPr lang="en-US" sz="1400" dirty="0">
                <a:solidFill>
                  <a:schemeClr val="tx1">
                    <a:lumMod val="75000"/>
                    <a:lumOff val="25000"/>
                  </a:schemeClr>
                </a:solidFill>
              </a:rPr>
              <a:t> </a:t>
            </a:r>
          </a:p>
          <a:p>
            <a:pPr algn="just"/>
            <a:endParaRPr lang="en-US" sz="1400" dirty="0">
              <a:solidFill>
                <a:schemeClr val="tx1">
                  <a:lumMod val="75000"/>
                  <a:lumOff val="25000"/>
                </a:schemeClr>
              </a:solidFill>
            </a:endParaRPr>
          </a:p>
          <a:p>
            <a:pPr algn="just"/>
            <a:r>
              <a:rPr lang="en-US" sz="2400" dirty="0">
                <a:solidFill>
                  <a:srgbClr val="F87D02"/>
                </a:solidFill>
                <a:latin typeface="Script MT Bold" panose="03040602040607080904" pitchFamily="66" charset="0"/>
              </a:rPr>
              <a:t>About</a:t>
            </a:r>
            <a:r>
              <a:rPr lang="en-US" sz="2400" dirty="0">
                <a:solidFill>
                  <a:schemeClr val="tx1">
                    <a:lumMod val="75000"/>
                    <a:lumOff val="25000"/>
                  </a:schemeClr>
                </a:solidFill>
                <a:latin typeface="Script MT Bold" panose="03040602040607080904" pitchFamily="66" charset="0"/>
              </a:rPr>
              <a:t> </a:t>
            </a:r>
            <a:r>
              <a:rPr lang="en-US" sz="2400" dirty="0">
                <a:solidFill>
                  <a:schemeClr val="tx1">
                    <a:lumMod val="85000"/>
                    <a:lumOff val="15000"/>
                  </a:schemeClr>
                </a:solidFill>
                <a:latin typeface="Script MT Bold" panose="03040602040607080904" pitchFamily="66" charset="0"/>
              </a:rPr>
              <a:t>the</a:t>
            </a:r>
            <a:r>
              <a:rPr lang="en-US" sz="2400" dirty="0">
                <a:solidFill>
                  <a:schemeClr val="tx1">
                    <a:lumMod val="75000"/>
                    <a:lumOff val="25000"/>
                  </a:schemeClr>
                </a:solidFill>
                <a:latin typeface="Script MT Bold" panose="03040602040607080904" pitchFamily="66" charset="0"/>
              </a:rPr>
              <a:t> </a:t>
            </a:r>
            <a:r>
              <a:rPr lang="en-US" sz="2400" dirty="0">
                <a:solidFill>
                  <a:srgbClr val="F87D02"/>
                </a:solidFill>
                <a:latin typeface="Script MT Bold" panose="03040602040607080904" pitchFamily="66" charset="0"/>
              </a:rPr>
              <a:t>Company</a:t>
            </a:r>
          </a:p>
          <a:p>
            <a:pPr algn="just"/>
            <a:r>
              <a:rPr lang="en-US" sz="1400" dirty="0">
                <a:solidFill>
                  <a:schemeClr val="tx1">
                    <a:lumMod val="65000"/>
                    <a:lumOff val="35000"/>
                  </a:schemeClr>
                </a:solidFill>
              </a:rPr>
              <a:t>	</a:t>
            </a:r>
            <a:r>
              <a:rPr lang="en-US" sz="1400" dirty="0">
                <a:solidFill>
                  <a:schemeClr val="tx1">
                    <a:lumMod val="85000"/>
                    <a:lumOff val="15000"/>
                  </a:schemeClr>
                </a:solidFill>
              </a:rPr>
              <a:t>Vista Venice Resorts established in June of 2008, tuck into the base of mountain and enclosed by lush tropical countryside. Vista Venice Resorts is a treasure of unparalleled beauty. A magnificent 12-hectare resort, it is perfect for enjoying the day, whether lounging in their pools, playing a sport or two in their well-made sports area or gazing at the breathtaking views of the surrounding virgin mountains. Spend the night, taking a dip in their hot or cold Jacuzzis, strolling along their beautifully-landscaped path walks or lolling in their elegant and comfortable bedrooms. Vista Venice Resorts is a little more than two hours drive from Metro Manila lying in the infamous province of the last World War known as Bataan. Mention its name and instantly what comes to mind are the gallant Filipino-American soldiers who fought decisive battles against the Japanese Imperial Forces and the honors of their forced march- a symbol of democracy and freedom that will forever be etched in the annals of World history. But of course, Bataan has something more than its share of significance in History.</a:t>
            </a:r>
          </a:p>
          <a:p>
            <a:pPr algn="just"/>
            <a:r>
              <a:rPr lang="en-US" sz="1400" dirty="0">
                <a:solidFill>
                  <a:schemeClr val="tx1">
                    <a:lumMod val="65000"/>
                    <a:lumOff val="35000"/>
                  </a:schemeClr>
                </a:solidFill>
              </a:rPr>
              <a:t> </a:t>
            </a:r>
          </a:p>
          <a:p>
            <a:pPr algn="just"/>
            <a:endParaRPr lang="en-US" sz="1400" dirty="0">
              <a:solidFill>
                <a:schemeClr val="tx1">
                  <a:lumMod val="65000"/>
                  <a:lumOff val="35000"/>
                </a:schemeClr>
              </a:solidFill>
            </a:endParaRPr>
          </a:p>
          <a:p>
            <a:pPr algn="just"/>
            <a:r>
              <a:rPr lang="en-US" sz="2400" dirty="0">
                <a:solidFill>
                  <a:schemeClr val="tx1">
                    <a:lumMod val="85000"/>
                    <a:lumOff val="15000"/>
                  </a:schemeClr>
                </a:solidFill>
                <a:latin typeface="Script MT Bold" panose="03040602040607080904" pitchFamily="66" charset="0"/>
              </a:rPr>
              <a:t>Our</a:t>
            </a:r>
            <a:r>
              <a:rPr lang="en-US" sz="2400" dirty="0">
                <a:solidFill>
                  <a:schemeClr val="tx1">
                    <a:lumMod val="75000"/>
                    <a:lumOff val="25000"/>
                  </a:schemeClr>
                </a:solidFill>
                <a:latin typeface="Script MT Bold" panose="03040602040607080904" pitchFamily="66" charset="0"/>
              </a:rPr>
              <a:t> </a:t>
            </a:r>
            <a:r>
              <a:rPr lang="en-US" sz="2400" dirty="0">
                <a:solidFill>
                  <a:srgbClr val="F87D02"/>
                </a:solidFill>
                <a:latin typeface="Script MT Bold" panose="03040602040607080904" pitchFamily="66" charset="0"/>
              </a:rPr>
              <a:t>Mission</a:t>
            </a:r>
          </a:p>
          <a:p>
            <a:pPr algn="just"/>
            <a:r>
              <a:rPr lang="en-US" sz="1400" dirty="0">
                <a:solidFill>
                  <a:schemeClr val="tx1">
                    <a:lumMod val="65000"/>
                    <a:lumOff val="35000"/>
                  </a:schemeClr>
                </a:solidFill>
              </a:rPr>
              <a:t>	</a:t>
            </a:r>
            <a:r>
              <a:rPr lang="en-US" sz="1400" dirty="0">
                <a:solidFill>
                  <a:schemeClr val="tx1">
                    <a:lumMod val="85000"/>
                    <a:lumOff val="15000"/>
                  </a:schemeClr>
                </a:solidFill>
              </a:rPr>
              <a:t>Vista Venice Resorts mission is to provide Guests with utmost “WOW” experience and bring the nature’s haven to everyone that is seeking a blissful facade of recreation and relaxation.</a:t>
            </a:r>
          </a:p>
          <a:p>
            <a:pPr algn="just"/>
            <a:r>
              <a:rPr lang="en-US" sz="1400" dirty="0">
                <a:solidFill>
                  <a:schemeClr val="tx1">
                    <a:lumMod val="65000"/>
                    <a:lumOff val="35000"/>
                  </a:schemeClr>
                </a:solidFill>
              </a:rPr>
              <a:t> </a:t>
            </a:r>
          </a:p>
          <a:p>
            <a:pPr algn="just"/>
            <a:endParaRPr lang="en-US" sz="1400" dirty="0">
              <a:solidFill>
                <a:schemeClr val="tx1">
                  <a:lumMod val="65000"/>
                  <a:lumOff val="35000"/>
                </a:schemeClr>
              </a:solidFill>
            </a:endParaRPr>
          </a:p>
          <a:p>
            <a:pPr algn="just"/>
            <a:r>
              <a:rPr lang="en-US" sz="2400" dirty="0">
                <a:solidFill>
                  <a:srgbClr val="F87D02"/>
                </a:solidFill>
                <a:latin typeface="Script MT Bold" panose="03040602040607080904" pitchFamily="66" charset="0"/>
              </a:rPr>
              <a:t>Our </a:t>
            </a:r>
            <a:r>
              <a:rPr lang="en-US" sz="2400" dirty="0">
                <a:solidFill>
                  <a:schemeClr val="tx1">
                    <a:lumMod val="85000"/>
                    <a:lumOff val="15000"/>
                  </a:schemeClr>
                </a:solidFill>
                <a:latin typeface="Script MT Bold" panose="03040602040607080904" pitchFamily="66" charset="0"/>
              </a:rPr>
              <a:t>Vision</a:t>
            </a:r>
          </a:p>
          <a:p>
            <a:pPr algn="just"/>
            <a:r>
              <a:rPr lang="en-US" sz="1400" dirty="0">
                <a:solidFill>
                  <a:schemeClr val="tx1">
                    <a:lumMod val="85000"/>
                    <a:lumOff val="15000"/>
                  </a:schemeClr>
                </a:solidFill>
              </a:rPr>
              <a:t>	A pioneering, fun-filled nature resort that Encourages everyone to experience nature’s beauty while being pampered and relaxing into the resort’s unique features.</a:t>
            </a:r>
          </a:p>
          <a:p>
            <a:pPr algn="just"/>
            <a:endParaRPr lang="en-US" sz="1400" dirty="0">
              <a:solidFill>
                <a:schemeClr val="tx1">
                  <a:lumMod val="85000"/>
                  <a:lumOff val="15000"/>
                </a:schemeClr>
              </a:solidFill>
            </a:endParaRPr>
          </a:p>
        </p:txBody>
      </p:sp>
    </p:spTree>
    <p:extLst>
      <p:ext uri="{BB962C8B-B14F-4D97-AF65-F5344CB8AC3E}">
        <p14:creationId xmlns:p14="http://schemas.microsoft.com/office/powerpoint/2010/main" val="5506585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7772400" cy="1152561"/>
          </a:xfrm>
          <a:prstGeom prst="rect">
            <a:avLst/>
          </a:prstGeom>
        </p:spPr>
      </p:pic>
      <p:sp>
        <p:nvSpPr>
          <p:cNvPr id="5" name="TextBox 4"/>
          <p:cNvSpPr txBox="1"/>
          <p:nvPr/>
        </p:nvSpPr>
        <p:spPr>
          <a:xfrm>
            <a:off x="547577" y="1642479"/>
            <a:ext cx="6677246" cy="400110"/>
          </a:xfrm>
          <a:prstGeom prst="rect">
            <a:avLst/>
          </a:prstGeom>
          <a:noFill/>
        </p:spPr>
        <p:txBody>
          <a:bodyPr wrap="square" rtlCol="0">
            <a:spAutoFit/>
          </a:bodyPr>
          <a:lstStyle/>
          <a:p>
            <a:pPr algn="ctr"/>
            <a:r>
              <a:rPr lang="en-US" sz="2000" b="1" dirty="0">
                <a:solidFill>
                  <a:schemeClr val="tx1">
                    <a:lumMod val="75000"/>
                    <a:lumOff val="25000"/>
                  </a:schemeClr>
                </a:solidFill>
              </a:rPr>
              <a:t>VISTA VENICE MENU</a:t>
            </a:r>
          </a:p>
        </p:txBody>
      </p:sp>
      <p:sp>
        <p:nvSpPr>
          <p:cNvPr id="6" name="TextBox 5"/>
          <p:cNvSpPr txBox="1"/>
          <p:nvPr/>
        </p:nvSpPr>
        <p:spPr>
          <a:xfrm>
            <a:off x="547577" y="2266890"/>
            <a:ext cx="6677246" cy="400110"/>
          </a:xfrm>
          <a:prstGeom prst="rect">
            <a:avLst/>
          </a:prstGeom>
          <a:noFill/>
        </p:spPr>
        <p:txBody>
          <a:bodyPr wrap="square" rtlCol="0">
            <a:spAutoFit/>
          </a:bodyPr>
          <a:lstStyle/>
          <a:p>
            <a:pPr algn="ctr"/>
            <a:r>
              <a:rPr lang="en-US" sz="2000" b="1" dirty="0">
                <a:solidFill>
                  <a:schemeClr val="tx1">
                    <a:lumMod val="75000"/>
                    <a:lumOff val="25000"/>
                  </a:schemeClr>
                </a:solidFill>
              </a:rPr>
              <a:t>Set Menu for Breakfast</a:t>
            </a:r>
          </a:p>
        </p:txBody>
      </p:sp>
      <p:sp>
        <p:nvSpPr>
          <p:cNvPr id="3" name="Rectangle 2"/>
          <p:cNvSpPr/>
          <p:nvPr/>
        </p:nvSpPr>
        <p:spPr>
          <a:xfrm>
            <a:off x="304800" y="3044095"/>
            <a:ext cx="3581400" cy="2123658"/>
          </a:xfrm>
          <a:prstGeom prst="rect">
            <a:avLst/>
          </a:prstGeom>
        </p:spPr>
        <p:txBody>
          <a:bodyPr wrap="square">
            <a:spAutoFit/>
          </a:bodyPr>
          <a:lstStyle/>
          <a:p>
            <a:pPr algn="ctr"/>
            <a:r>
              <a:rPr lang="en-US" sz="2800" b="1" dirty="0">
                <a:solidFill>
                  <a:schemeClr val="tx1">
                    <a:lumMod val="75000"/>
                    <a:lumOff val="25000"/>
                  </a:schemeClr>
                </a:solidFill>
                <a:latin typeface="Monotype Corsiva" panose="03010101010201010101" pitchFamily="66" charset="0"/>
                <a:ea typeface="Calibri" panose="020F0502020204030204" pitchFamily="34" charset="0"/>
                <a:cs typeface="Times New Roman" panose="02020603050405020304" pitchFamily="18" charset="0"/>
              </a:rPr>
              <a:t>SET A</a:t>
            </a:r>
            <a:endParaRPr lang="en-US" sz="16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algn="ctr"/>
            <a:r>
              <a:rPr lang="en-US" sz="2000" dirty="0">
                <a:solidFill>
                  <a:schemeClr val="tx1">
                    <a:lumMod val="75000"/>
                    <a:lumOff val="25000"/>
                  </a:schemeClr>
                </a:solidFill>
                <a:latin typeface="Monotype Corsiva" panose="03010101010201010101" pitchFamily="66" charset="0"/>
                <a:ea typeface="Calibri" panose="020F0502020204030204" pitchFamily="34" charset="0"/>
                <a:cs typeface="Times New Roman" panose="02020603050405020304" pitchFamily="18" charset="0"/>
              </a:rPr>
              <a:t>Beef Tapa</a:t>
            </a:r>
            <a:endParaRPr lang="en-US" sz="20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algn="ctr"/>
            <a:r>
              <a:rPr lang="en-US" sz="2000" dirty="0">
                <a:solidFill>
                  <a:schemeClr val="tx1">
                    <a:lumMod val="75000"/>
                    <a:lumOff val="25000"/>
                  </a:schemeClr>
                </a:solidFill>
                <a:latin typeface="Monotype Corsiva" panose="03010101010201010101" pitchFamily="66" charset="0"/>
                <a:ea typeface="Calibri" panose="020F0502020204030204" pitchFamily="34" charset="0"/>
                <a:cs typeface="Times New Roman" panose="02020603050405020304" pitchFamily="18" charset="0"/>
              </a:rPr>
              <a:t>Crispy </a:t>
            </a:r>
            <a:r>
              <a:rPr lang="en-US" sz="2000" dirty="0" err="1">
                <a:solidFill>
                  <a:schemeClr val="tx1">
                    <a:lumMod val="75000"/>
                    <a:lumOff val="25000"/>
                  </a:schemeClr>
                </a:solidFill>
                <a:latin typeface="Monotype Corsiva" panose="03010101010201010101" pitchFamily="66" charset="0"/>
                <a:ea typeface="Calibri" panose="020F0502020204030204" pitchFamily="34" charset="0"/>
                <a:cs typeface="Times New Roman" panose="02020603050405020304" pitchFamily="18" charset="0"/>
              </a:rPr>
              <a:t>Tawilis</a:t>
            </a:r>
            <a:endParaRPr lang="en-US" sz="20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algn="ctr"/>
            <a:r>
              <a:rPr lang="en-US" sz="2000" dirty="0">
                <a:solidFill>
                  <a:schemeClr val="tx1">
                    <a:lumMod val="75000"/>
                    <a:lumOff val="25000"/>
                  </a:schemeClr>
                </a:solidFill>
                <a:latin typeface="Monotype Corsiva" panose="03010101010201010101" pitchFamily="66" charset="0"/>
                <a:ea typeface="Calibri" panose="020F0502020204030204" pitchFamily="34" charset="0"/>
                <a:cs typeface="Times New Roman" panose="02020603050405020304" pitchFamily="18" charset="0"/>
              </a:rPr>
              <a:t>Salted Egg with Tomato</a:t>
            </a:r>
            <a:endParaRPr lang="en-US" sz="20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algn="ctr"/>
            <a:r>
              <a:rPr lang="en-US" sz="2000" dirty="0">
                <a:solidFill>
                  <a:schemeClr val="tx1">
                    <a:lumMod val="75000"/>
                    <a:lumOff val="25000"/>
                  </a:schemeClr>
                </a:solidFill>
                <a:latin typeface="Monotype Corsiva" panose="03010101010201010101" pitchFamily="66" charset="0"/>
                <a:ea typeface="Calibri" panose="020F0502020204030204" pitchFamily="34" charset="0"/>
                <a:cs typeface="Times New Roman" panose="02020603050405020304" pitchFamily="18" charset="0"/>
              </a:rPr>
              <a:t>Fried Rice</a:t>
            </a:r>
            <a:endParaRPr lang="en-US" sz="20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algn="ctr"/>
            <a:r>
              <a:rPr lang="en-US" sz="2000" dirty="0">
                <a:solidFill>
                  <a:schemeClr val="tx1">
                    <a:lumMod val="75000"/>
                    <a:lumOff val="25000"/>
                  </a:schemeClr>
                </a:solidFill>
                <a:latin typeface="Monotype Corsiva" panose="03010101010201010101" pitchFamily="66" charset="0"/>
                <a:ea typeface="Calibri" panose="020F0502020204030204" pitchFamily="34" charset="0"/>
                <a:cs typeface="Times New Roman" panose="02020603050405020304" pitchFamily="18" charset="0"/>
              </a:rPr>
              <a:t>Coffee or Tea</a:t>
            </a:r>
            <a:endParaRPr lang="en-US" sz="20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3886200" y="3044095"/>
            <a:ext cx="3581400" cy="2123658"/>
          </a:xfrm>
          <a:prstGeom prst="rect">
            <a:avLst/>
          </a:prstGeom>
        </p:spPr>
        <p:txBody>
          <a:bodyPr wrap="square">
            <a:spAutoFit/>
          </a:bodyPr>
          <a:lstStyle/>
          <a:p>
            <a:pPr algn="ctr"/>
            <a:r>
              <a:rPr lang="en-US" sz="2800" b="1" dirty="0">
                <a:solidFill>
                  <a:schemeClr val="tx1">
                    <a:lumMod val="75000"/>
                    <a:lumOff val="25000"/>
                  </a:schemeClr>
                </a:solidFill>
                <a:latin typeface="Monotype Corsiva" panose="03010101010201010101" pitchFamily="66" charset="0"/>
                <a:ea typeface="Calibri" panose="020F0502020204030204" pitchFamily="34" charset="0"/>
                <a:cs typeface="Times New Roman" panose="02020603050405020304" pitchFamily="18" charset="0"/>
              </a:rPr>
              <a:t>SET B</a:t>
            </a:r>
            <a:endParaRPr lang="en-US" sz="16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algn="ctr"/>
            <a:r>
              <a:rPr lang="en-US" sz="2000" dirty="0">
                <a:solidFill>
                  <a:schemeClr val="tx1">
                    <a:lumMod val="75000"/>
                    <a:lumOff val="25000"/>
                  </a:schemeClr>
                </a:solidFill>
                <a:latin typeface="Monotype Corsiva" panose="03010101010201010101" pitchFamily="66" charset="0"/>
                <a:ea typeface="Calibri" panose="020F0502020204030204" pitchFamily="34" charset="0"/>
                <a:cs typeface="Times New Roman" panose="02020603050405020304" pitchFamily="18" charset="0"/>
              </a:rPr>
              <a:t>Pork </a:t>
            </a:r>
            <a:r>
              <a:rPr lang="en-US" sz="2000" dirty="0" err="1">
                <a:solidFill>
                  <a:schemeClr val="tx1">
                    <a:lumMod val="75000"/>
                    <a:lumOff val="25000"/>
                  </a:schemeClr>
                </a:solidFill>
                <a:latin typeface="Monotype Corsiva" panose="03010101010201010101" pitchFamily="66" charset="0"/>
                <a:ea typeface="Calibri" panose="020F0502020204030204" pitchFamily="34" charset="0"/>
                <a:cs typeface="Times New Roman" panose="02020603050405020304" pitchFamily="18" charset="0"/>
              </a:rPr>
              <a:t>Tocino</a:t>
            </a:r>
            <a:endParaRPr lang="en-US" sz="20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algn="ctr"/>
            <a:r>
              <a:rPr lang="en-US" sz="2000" dirty="0" err="1">
                <a:solidFill>
                  <a:schemeClr val="tx1">
                    <a:lumMod val="75000"/>
                    <a:lumOff val="25000"/>
                  </a:schemeClr>
                </a:solidFill>
                <a:latin typeface="Monotype Corsiva" panose="03010101010201010101" pitchFamily="66" charset="0"/>
                <a:ea typeface="Calibri" panose="020F0502020204030204" pitchFamily="34" charset="0"/>
                <a:cs typeface="Times New Roman" panose="02020603050405020304" pitchFamily="18" charset="0"/>
              </a:rPr>
              <a:t>Tinapa</a:t>
            </a:r>
            <a:endParaRPr lang="en-US" sz="20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algn="ctr"/>
            <a:r>
              <a:rPr lang="en-US" sz="2000" dirty="0">
                <a:solidFill>
                  <a:schemeClr val="tx1">
                    <a:lumMod val="75000"/>
                    <a:lumOff val="25000"/>
                  </a:schemeClr>
                </a:solidFill>
                <a:latin typeface="Monotype Corsiva" panose="03010101010201010101" pitchFamily="66" charset="0"/>
                <a:ea typeface="Calibri" panose="020F0502020204030204" pitchFamily="34" charset="0"/>
                <a:cs typeface="Times New Roman" panose="02020603050405020304" pitchFamily="18" charset="0"/>
              </a:rPr>
              <a:t>Egg with Tomato &amp; Onion</a:t>
            </a:r>
            <a:endParaRPr lang="en-US" sz="20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algn="ctr"/>
            <a:r>
              <a:rPr lang="en-US" sz="2000" dirty="0">
                <a:solidFill>
                  <a:schemeClr val="tx1">
                    <a:lumMod val="75000"/>
                    <a:lumOff val="25000"/>
                  </a:schemeClr>
                </a:solidFill>
                <a:latin typeface="Monotype Corsiva" panose="03010101010201010101" pitchFamily="66" charset="0"/>
                <a:ea typeface="Calibri" panose="020F0502020204030204" pitchFamily="34" charset="0"/>
                <a:cs typeface="Times New Roman" panose="02020603050405020304" pitchFamily="18" charset="0"/>
              </a:rPr>
              <a:t>Fried Rice</a:t>
            </a:r>
            <a:endParaRPr lang="en-US" sz="20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algn="ctr"/>
            <a:r>
              <a:rPr lang="en-US" sz="2000" dirty="0">
                <a:solidFill>
                  <a:schemeClr val="tx1">
                    <a:lumMod val="75000"/>
                    <a:lumOff val="25000"/>
                  </a:schemeClr>
                </a:solidFill>
                <a:latin typeface="Monotype Corsiva" panose="03010101010201010101" pitchFamily="66" charset="0"/>
                <a:ea typeface="Calibri" panose="020F0502020204030204" pitchFamily="34" charset="0"/>
                <a:cs typeface="Times New Roman" panose="02020603050405020304" pitchFamily="18" charset="0"/>
              </a:rPr>
              <a:t>Coffee or Tea</a:t>
            </a:r>
            <a:endParaRPr lang="en-US" sz="20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304800" y="6096000"/>
            <a:ext cx="3581400" cy="2123658"/>
          </a:xfrm>
          <a:prstGeom prst="rect">
            <a:avLst/>
          </a:prstGeom>
        </p:spPr>
        <p:txBody>
          <a:bodyPr wrap="square">
            <a:spAutoFit/>
          </a:bodyPr>
          <a:lstStyle/>
          <a:p>
            <a:pPr algn="ctr"/>
            <a:r>
              <a:rPr lang="en-US" sz="2800" b="1" dirty="0">
                <a:solidFill>
                  <a:schemeClr val="tx1">
                    <a:lumMod val="75000"/>
                    <a:lumOff val="25000"/>
                  </a:schemeClr>
                </a:solidFill>
                <a:latin typeface="Monotype Corsiva" panose="03010101010201010101" pitchFamily="66" charset="0"/>
                <a:ea typeface="Calibri" panose="020F0502020204030204" pitchFamily="34" charset="0"/>
                <a:cs typeface="Times New Roman" panose="02020603050405020304" pitchFamily="18" charset="0"/>
              </a:rPr>
              <a:t>SET C</a:t>
            </a:r>
            <a:endParaRPr lang="en-US" sz="16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algn="ctr"/>
            <a:r>
              <a:rPr lang="en-US" sz="2000" dirty="0" err="1">
                <a:solidFill>
                  <a:schemeClr val="tx1">
                    <a:lumMod val="75000"/>
                    <a:lumOff val="25000"/>
                  </a:schemeClr>
                </a:solidFill>
                <a:latin typeface="Monotype Corsiva" panose="03010101010201010101" pitchFamily="66" charset="0"/>
                <a:ea typeface="Calibri" panose="020F0502020204030204" pitchFamily="34" charset="0"/>
                <a:cs typeface="Times New Roman" panose="02020603050405020304" pitchFamily="18" charset="0"/>
              </a:rPr>
              <a:t>Longanisa</a:t>
            </a:r>
            <a:endParaRPr lang="en-US" sz="20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algn="ctr"/>
            <a:r>
              <a:rPr lang="en-US" sz="2000" dirty="0">
                <a:solidFill>
                  <a:schemeClr val="tx1">
                    <a:lumMod val="75000"/>
                    <a:lumOff val="25000"/>
                  </a:schemeClr>
                </a:solidFill>
                <a:latin typeface="Monotype Corsiva" panose="03010101010201010101" pitchFamily="66" charset="0"/>
                <a:ea typeface="Calibri" panose="020F0502020204030204" pitchFamily="34" charset="0"/>
                <a:cs typeface="Times New Roman" panose="02020603050405020304" pitchFamily="18" charset="0"/>
              </a:rPr>
              <a:t>Fried </a:t>
            </a:r>
            <a:r>
              <a:rPr lang="en-US" sz="2000" dirty="0" err="1">
                <a:solidFill>
                  <a:schemeClr val="tx1">
                    <a:lumMod val="75000"/>
                    <a:lumOff val="25000"/>
                  </a:schemeClr>
                </a:solidFill>
                <a:latin typeface="Monotype Corsiva" panose="03010101010201010101" pitchFamily="66" charset="0"/>
                <a:ea typeface="Calibri" panose="020F0502020204030204" pitchFamily="34" charset="0"/>
                <a:cs typeface="Times New Roman" panose="02020603050405020304" pitchFamily="18" charset="0"/>
              </a:rPr>
              <a:t>Dilis</a:t>
            </a:r>
            <a:r>
              <a:rPr lang="en-US" sz="2000" dirty="0">
                <a:solidFill>
                  <a:schemeClr val="tx1">
                    <a:lumMod val="75000"/>
                    <a:lumOff val="25000"/>
                  </a:schemeClr>
                </a:solidFill>
                <a:latin typeface="Monotype Corsiva" panose="03010101010201010101" pitchFamily="66" charset="0"/>
                <a:ea typeface="Calibri" panose="020F0502020204030204" pitchFamily="34" charset="0"/>
                <a:cs typeface="Times New Roman" panose="02020603050405020304" pitchFamily="18" charset="0"/>
              </a:rPr>
              <a:t> with Tomato</a:t>
            </a:r>
            <a:endParaRPr lang="en-US" sz="20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algn="ctr"/>
            <a:r>
              <a:rPr lang="en-US" sz="2000" dirty="0">
                <a:solidFill>
                  <a:schemeClr val="tx1">
                    <a:lumMod val="75000"/>
                    <a:lumOff val="25000"/>
                  </a:schemeClr>
                </a:solidFill>
                <a:latin typeface="Monotype Corsiva" panose="03010101010201010101" pitchFamily="66" charset="0"/>
                <a:ea typeface="Calibri" panose="020F0502020204030204" pitchFamily="34" charset="0"/>
                <a:cs typeface="Times New Roman" panose="02020603050405020304" pitchFamily="18" charset="0"/>
              </a:rPr>
              <a:t>Fried Egg</a:t>
            </a:r>
            <a:endParaRPr lang="en-US" sz="20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algn="ctr"/>
            <a:r>
              <a:rPr lang="en-US" sz="2000" dirty="0">
                <a:solidFill>
                  <a:schemeClr val="tx1">
                    <a:lumMod val="75000"/>
                    <a:lumOff val="25000"/>
                  </a:schemeClr>
                </a:solidFill>
                <a:latin typeface="Monotype Corsiva" panose="03010101010201010101" pitchFamily="66" charset="0"/>
                <a:ea typeface="Calibri" panose="020F0502020204030204" pitchFamily="34" charset="0"/>
                <a:cs typeface="Times New Roman" panose="02020603050405020304" pitchFamily="18" charset="0"/>
              </a:rPr>
              <a:t>Fried Rice</a:t>
            </a:r>
            <a:endParaRPr lang="en-US" sz="20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algn="ctr"/>
            <a:r>
              <a:rPr lang="en-US" sz="2000" dirty="0">
                <a:solidFill>
                  <a:schemeClr val="tx1">
                    <a:lumMod val="75000"/>
                    <a:lumOff val="25000"/>
                  </a:schemeClr>
                </a:solidFill>
                <a:latin typeface="Monotype Corsiva" panose="03010101010201010101" pitchFamily="66" charset="0"/>
                <a:ea typeface="Calibri" panose="020F0502020204030204" pitchFamily="34" charset="0"/>
                <a:cs typeface="Times New Roman" panose="02020603050405020304" pitchFamily="18" charset="0"/>
              </a:rPr>
              <a:t>Coffee or Tea</a:t>
            </a:r>
            <a:endParaRPr lang="en-US" sz="20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p:cNvSpPr/>
          <p:nvPr/>
        </p:nvSpPr>
        <p:spPr>
          <a:xfrm>
            <a:off x="3886199" y="6096000"/>
            <a:ext cx="3581400" cy="2123658"/>
          </a:xfrm>
          <a:prstGeom prst="rect">
            <a:avLst/>
          </a:prstGeom>
        </p:spPr>
        <p:txBody>
          <a:bodyPr wrap="square">
            <a:spAutoFit/>
          </a:bodyPr>
          <a:lstStyle/>
          <a:p>
            <a:pPr algn="ctr"/>
            <a:r>
              <a:rPr lang="en-US" sz="2800" b="1" dirty="0">
                <a:solidFill>
                  <a:schemeClr val="tx1">
                    <a:lumMod val="75000"/>
                    <a:lumOff val="25000"/>
                  </a:schemeClr>
                </a:solidFill>
                <a:latin typeface="Monotype Corsiva" panose="03010101010201010101" pitchFamily="66" charset="0"/>
                <a:ea typeface="Calibri" panose="020F0502020204030204" pitchFamily="34" charset="0"/>
                <a:cs typeface="Times New Roman" panose="02020603050405020304" pitchFamily="18" charset="0"/>
              </a:rPr>
              <a:t>SET D</a:t>
            </a:r>
            <a:endParaRPr lang="en-US" sz="16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algn="ctr"/>
            <a:r>
              <a:rPr lang="en-US" sz="2000" dirty="0">
                <a:solidFill>
                  <a:schemeClr val="tx1">
                    <a:lumMod val="75000"/>
                    <a:lumOff val="25000"/>
                  </a:schemeClr>
                </a:solidFill>
                <a:latin typeface="Monotype Corsiva" panose="03010101010201010101" pitchFamily="66" charset="0"/>
                <a:ea typeface="Calibri" panose="020F0502020204030204" pitchFamily="34" charset="0"/>
                <a:cs typeface="Times New Roman" panose="02020603050405020304" pitchFamily="18" charset="0"/>
              </a:rPr>
              <a:t>Corned Beef with Potato</a:t>
            </a:r>
            <a:endParaRPr lang="en-US" sz="20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algn="ctr"/>
            <a:r>
              <a:rPr lang="en-US" sz="2000" dirty="0">
                <a:solidFill>
                  <a:schemeClr val="tx1">
                    <a:lumMod val="75000"/>
                    <a:lumOff val="25000"/>
                  </a:schemeClr>
                </a:solidFill>
                <a:latin typeface="Monotype Corsiva" panose="03010101010201010101" pitchFamily="66" charset="0"/>
                <a:ea typeface="Calibri" panose="020F0502020204030204" pitchFamily="34" charset="0"/>
                <a:cs typeface="Times New Roman" panose="02020603050405020304" pitchFamily="18" charset="0"/>
              </a:rPr>
              <a:t>Dried Fish (</a:t>
            </a:r>
            <a:r>
              <a:rPr lang="en-US" sz="2000" dirty="0" err="1">
                <a:solidFill>
                  <a:schemeClr val="tx1">
                    <a:lumMod val="75000"/>
                    <a:lumOff val="25000"/>
                  </a:schemeClr>
                </a:solidFill>
                <a:latin typeface="Monotype Corsiva" panose="03010101010201010101" pitchFamily="66" charset="0"/>
                <a:ea typeface="Calibri" panose="020F0502020204030204" pitchFamily="34" charset="0"/>
                <a:cs typeface="Times New Roman" panose="02020603050405020304" pitchFamily="18" charset="0"/>
              </a:rPr>
              <a:t>Tuyo</a:t>
            </a:r>
            <a:r>
              <a:rPr lang="en-US" sz="2000" dirty="0">
                <a:solidFill>
                  <a:schemeClr val="tx1">
                    <a:lumMod val="75000"/>
                    <a:lumOff val="25000"/>
                  </a:schemeClr>
                </a:solidFill>
                <a:latin typeface="Monotype Corsiva" panose="03010101010201010101" pitchFamily="66" charset="0"/>
                <a:ea typeface="Calibri" panose="020F0502020204030204" pitchFamily="34" charset="0"/>
                <a:cs typeface="Times New Roman" panose="02020603050405020304" pitchFamily="18" charset="0"/>
              </a:rPr>
              <a:t>)</a:t>
            </a:r>
            <a:endParaRPr lang="en-US" sz="20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algn="ctr"/>
            <a:r>
              <a:rPr lang="en-US" sz="2000" dirty="0">
                <a:solidFill>
                  <a:schemeClr val="tx1">
                    <a:lumMod val="75000"/>
                    <a:lumOff val="25000"/>
                  </a:schemeClr>
                </a:solidFill>
                <a:latin typeface="Monotype Corsiva" panose="03010101010201010101" pitchFamily="66" charset="0"/>
                <a:ea typeface="Calibri" panose="020F0502020204030204" pitchFamily="34" charset="0"/>
                <a:cs typeface="Times New Roman" panose="02020603050405020304" pitchFamily="18" charset="0"/>
              </a:rPr>
              <a:t>Egg with Tomato &amp; Onion</a:t>
            </a:r>
            <a:endParaRPr lang="en-US" sz="20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algn="ctr"/>
            <a:r>
              <a:rPr lang="en-US" sz="2000" dirty="0">
                <a:solidFill>
                  <a:schemeClr val="tx1">
                    <a:lumMod val="75000"/>
                    <a:lumOff val="25000"/>
                  </a:schemeClr>
                </a:solidFill>
                <a:latin typeface="Monotype Corsiva" panose="03010101010201010101" pitchFamily="66" charset="0"/>
                <a:ea typeface="Calibri" panose="020F0502020204030204" pitchFamily="34" charset="0"/>
                <a:cs typeface="Times New Roman" panose="02020603050405020304" pitchFamily="18" charset="0"/>
              </a:rPr>
              <a:t>Fried Rice</a:t>
            </a:r>
            <a:endParaRPr lang="en-US" sz="20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algn="ctr"/>
            <a:r>
              <a:rPr lang="en-US" sz="2000" dirty="0">
                <a:solidFill>
                  <a:schemeClr val="tx1">
                    <a:lumMod val="75000"/>
                    <a:lumOff val="25000"/>
                  </a:schemeClr>
                </a:solidFill>
                <a:latin typeface="Monotype Corsiva" panose="03010101010201010101" pitchFamily="66" charset="0"/>
                <a:ea typeface="Calibri" panose="020F0502020204030204" pitchFamily="34" charset="0"/>
                <a:cs typeface="Times New Roman" panose="02020603050405020304" pitchFamily="18" charset="0"/>
              </a:rPr>
              <a:t>Coffee or Tea</a:t>
            </a:r>
            <a:endParaRPr lang="en-US" sz="20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p:cNvSpPr txBox="1"/>
          <p:nvPr/>
        </p:nvSpPr>
        <p:spPr>
          <a:xfrm>
            <a:off x="2558632" y="444675"/>
            <a:ext cx="5039833" cy="707886"/>
          </a:xfrm>
          <a:prstGeom prst="rect">
            <a:avLst/>
          </a:prstGeom>
          <a:noFill/>
        </p:spPr>
        <p:txBody>
          <a:bodyPr wrap="square" rtlCol="0">
            <a:spAutoFit/>
          </a:bodyPr>
          <a:lstStyle/>
          <a:p>
            <a:pPr algn="r"/>
            <a:r>
              <a:rPr lang="en-US" sz="1000" dirty="0" err="1">
                <a:latin typeface="Century Gothic" panose="020B0502020202020204" pitchFamily="34" charset="0"/>
              </a:rPr>
              <a:t>Sitio</a:t>
            </a:r>
            <a:r>
              <a:rPr lang="en-US" sz="1000" dirty="0">
                <a:latin typeface="Century Gothic" panose="020B0502020202020204" pitchFamily="34" charset="0"/>
              </a:rPr>
              <a:t> </a:t>
            </a:r>
            <a:r>
              <a:rPr lang="en-US" sz="1000" dirty="0" err="1">
                <a:latin typeface="Century Gothic" panose="020B0502020202020204" pitchFamily="34" charset="0"/>
              </a:rPr>
              <a:t>Marucdoc</a:t>
            </a:r>
            <a:r>
              <a:rPr lang="en-US" sz="1000" dirty="0">
                <a:latin typeface="Century Gothic" panose="020B0502020202020204" pitchFamily="34" charset="0"/>
              </a:rPr>
              <a:t>, </a:t>
            </a:r>
            <a:r>
              <a:rPr lang="en-US" sz="1000" dirty="0" err="1">
                <a:latin typeface="Century Gothic" panose="020B0502020202020204" pitchFamily="34" charset="0"/>
              </a:rPr>
              <a:t>Brgy</a:t>
            </a:r>
            <a:r>
              <a:rPr lang="en-US" sz="1000" dirty="0">
                <a:latin typeface="Century Gothic" panose="020B0502020202020204" pitchFamily="34" charset="0"/>
              </a:rPr>
              <a:t>. </a:t>
            </a:r>
            <a:r>
              <a:rPr lang="en-US" sz="1000" dirty="0" err="1">
                <a:latin typeface="Century Gothic" panose="020B0502020202020204" pitchFamily="34" charset="0"/>
              </a:rPr>
              <a:t>Nagbalayong</a:t>
            </a:r>
            <a:r>
              <a:rPr lang="en-US" sz="1000" dirty="0">
                <a:latin typeface="Century Gothic" panose="020B0502020202020204" pitchFamily="34" charset="0"/>
              </a:rPr>
              <a:t>, </a:t>
            </a:r>
            <a:r>
              <a:rPr lang="en-US" sz="1000" dirty="0" err="1">
                <a:latin typeface="Century Gothic" panose="020B0502020202020204" pitchFamily="34" charset="0"/>
              </a:rPr>
              <a:t>Morong</a:t>
            </a:r>
            <a:r>
              <a:rPr lang="en-US" sz="1000" dirty="0">
                <a:latin typeface="Century Gothic" panose="020B0502020202020204" pitchFamily="34" charset="0"/>
              </a:rPr>
              <a:t> Bataan</a:t>
            </a:r>
          </a:p>
          <a:p>
            <a:pPr algn="r"/>
            <a:r>
              <a:rPr lang="en-US" sz="1000" dirty="0">
                <a:latin typeface="Century Gothic" panose="020B0502020202020204" pitchFamily="34" charset="0"/>
              </a:rPr>
              <a:t>Manila Office: Rm M07, Prince Jun Condominium, 42 </a:t>
            </a:r>
            <a:r>
              <a:rPr lang="en-US" sz="1000" dirty="0" err="1">
                <a:latin typeface="Century Gothic" panose="020B0502020202020204" pitchFamily="34" charset="0"/>
              </a:rPr>
              <a:t>Timog</a:t>
            </a:r>
            <a:r>
              <a:rPr lang="en-US" sz="1000" dirty="0">
                <a:latin typeface="Century Gothic" panose="020B0502020202020204" pitchFamily="34" charset="0"/>
              </a:rPr>
              <a:t> Ave. Quezon City</a:t>
            </a:r>
          </a:p>
          <a:p>
            <a:pPr algn="r"/>
            <a:r>
              <a:rPr lang="en-US" sz="1000" dirty="0">
                <a:latin typeface="Century Gothic" panose="020B0502020202020204" pitchFamily="34" charset="0"/>
              </a:rPr>
              <a:t>Mobile No: 0921-8998271 Tel: 02 425-3004; 373-5052</a:t>
            </a:r>
          </a:p>
          <a:p>
            <a:pPr algn="r"/>
            <a:r>
              <a:rPr lang="en-US" sz="1000" dirty="0">
                <a:latin typeface="Century Gothic" panose="020B0502020202020204" pitchFamily="34" charset="0"/>
              </a:rPr>
              <a:t>Website: </a:t>
            </a:r>
            <a:r>
              <a:rPr lang="en-US" sz="1000" dirty="0">
                <a:latin typeface="Century Gothic" panose="020B0502020202020204" pitchFamily="34" charset="0"/>
                <a:hlinkClick r:id="rId3"/>
              </a:rPr>
              <a:t>www.vistavenice.com.ph</a:t>
            </a:r>
            <a:r>
              <a:rPr lang="en-US" sz="1000" dirty="0">
                <a:latin typeface="Century Gothic" panose="020B0502020202020204" pitchFamily="34" charset="0"/>
              </a:rPr>
              <a:t> | Email: sales@vistavenice.com.ph </a:t>
            </a:r>
          </a:p>
        </p:txBody>
      </p:sp>
    </p:spTree>
    <p:extLst>
      <p:ext uri="{BB962C8B-B14F-4D97-AF65-F5344CB8AC3E}">
        <p14:creationId xmlns:p14="http://schemas.microsoft.com/office/powerpoint/2010/main" val="39180346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7772400" cy="1152561"/>
          </a:xfrm>
          <a:prstGeom prst="rect">
            <a:avLst/>
          </a:prstGeom>
        </p:spPr>
      </p:pic>
      <p:sp>
        <p:nvSpPr>
          <p:cNvPr id="6" name="TextBox 5"/>
          <p:cNvSpPr txBox="1"/>
          <p:nvPr/>
        </p:nvSpPr>
        <p:spPr>
          <a:xfrm>
            <a:off x="547577" y="1597236"/>
            <a:ext cx="6677246" cy="400110"/>
          </a:xfrm>
          <a:prstGeom prst="rect">
            <a:avLst/>
          </a:prstGeom>
          <a:noFill/>
        </p:spPr>
        <p:txBody>
          <a:bodyPr wrap="square" rtlCol="0">
            <a:spAutoFit/>
          </a:bodyPr>
          <a:lstStyle/>
          <a:p>
            <a:pPr algn="ctr"/>
            <a:r>
              <a:rPr lang="en-US" sz="2000" b="1" dirty="0">
                <a:solidFill>
                  <a:schemeClr val="tx1">
                    <a:lumMod val="75000"/>
                    <a:lumOff val="25000"/>
                  </a:schemeClr>
                </a:solidFill>
              </a:rPr>
              <a:t>Set Menu for PM Snack</a:t>
            </a:r>
          </a:p>
        </p:txBody>
      </p:sp>
      <p:sp>
        <p:nvSpPr>
          <p:cNvPr id="3" name="Rectangle 2"/>
          <p:cNvSpPr/>
          <p:nvPr/>
        </p:nvSpPr>
        <p:spPr>
          <a:xfrm>
            <a:off x="1042916" y="2143780"/>
            <a:ext cx="5686568" cy="938719"/>
          </a:xfrm>
          <a:prstGeom prst="rect">
            <a:avLst/>
          </a:prstGeom>
        </p:spPr>
        <p:txBody>
          <a:bodyPr wrap="square">
            <a:spAutoFit/>
          </a:bodyPr>
          <a:lstStyle/>
          <a:p>
            <a:pPr algn="ctr"/>
            <a:r>
              <a:rPr lang="en-US" sz="2400" b="1" dirty="0">
                <a:solidFill>
                  <a:schemeClr val="tx1">
                    <a:lumMod val="75000"/>
                    <a:lumOff val="25000"/>
                  </a:schemeClr>
                </a:solidFill>
                <a:latin typeface="Monotype Corsiva" panose="03010101010201010101" pitchFamily="66" charset="0"/>
                <a:ea typeface="Calibri" panose="020F0502020204030204" pitchFamily="34" charset="0"/>
                <a:cs typeface="Times New Roman" panose="02020603050405020304" pitchFamily="18" charset="0"/>
              </a:rPr>
              <a:t>SET A</a:t>
            </a:r>
          </a:p>
          <a:p>
            <a:pPr algn="ctr"/>
            <a:endParaRPr lang="en-US" sz="10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algn="ctr"/>
            <a:r>
              <a:rPr lang="en-US" sz="2000" dirty="0" err="1">
                <a:solidFill>
                  <a:schemeClr val="tx1">
                    <a:lumMod val="75000"/>
                    <a:lumOff val="25000"/>
                  </a:schemeClr>
                </a:solidFill>
                <a:latin typeface="Monotype Corsiva" panose="03010101010201010101" pitchFamily="66" charset="0"/>
                <a:ea typeface="Calibri" panose="020F0502020204030204" pitchFamily="34" charset="0"/>
                <a:cs typeface="Times New Roman" panose="02020603050405020304" pitchFamily="18" charset="0"/>
              </a:rPr>
              <a:t>Pancit</a:t>
            </a:r>
            <a:r>
              <a:rPr lang="en-US" sz="2000" dirty="0">
                <a:solidFill>
                  <a:schemeClr val="tx1">
                    <a:lumMod val="75000"/>
                    <a:lumOff val="25000"/>
                  </a:schemeClr>
                </a:solidFill>
                <a:latin typeface="Monotype Corsiva" panose="03010101010201010101" pitchFamily="66" charset="0"/>
                <a:ea typeface="Calibri" panose="020F0502020204030204" pitchFamily="34" charset="0"/>
                <a:cs typeface="Times New Roman" panose="02020603050405020304" pitchFamily="18" charset="0"/>
              </a:rPr>
              <a:t> </a:t>
            </a:r>
            <a:r>
              <a:rPr lang="en-US" sz="2000" dirty="0" err="1">
                <a:solidFill>
                  <a:schemeClr val="tx1">
                    <a:lumMod val="75000"/>
                    <a:lumOff val="25000"/>
                  </a:schemeClr>
                </a:solidFill>
                <a:latin typeface="Monotype Corsiva" panose="03010101010201010101" pitchFamily="66" charset="0"/>
                <a:ea typeface="Calibri" panose="020F0502020204030204" pitchFamily="34" charset="0"/>
                <a:cs typeface="Times New Roman" panose="02020603050405020304" pitchFamily="18" charset="0"/>
              </a:rPr>
              <a:t>Guisado</a:t>
            </a:r>
            <a:r>
              <a:rPr lang="en-US" sz="2000" dirty="0">
                <a:solidFill>
                  <a:schemeClr val="tx1">
                    <a:lumMod val="75000"/>
                    <a:lumOff val="25000"/>
                  </a:schemeClr>
                </a:solidFill>
                <a:latin typeface="Monotype Corsiva" panose="03010101010201010101" pitchFamily="66" charset="0"/>
                <a:ea typeface="Calibri" panose="020F0502020204030204" pitchFamily="34" charset="0"/>
                <a:cs typeface="Times New Roman" panose="02020603050405020304" pitchFamily="18" charset="0"/>
              </a:rPr>
              <a:t> / Toasted Bread / Iced Tea</a:t>
            </a:r>
            <a:endParaRPr lang="en-US" sz="20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10"/>
          <p:cNvSpPr/>
          <p:nvPr/>
        </p:nvSpPr>
        <p:spPr>
          <a:xfrm>
            <a:off x="1042915" y="3228933"/>
            <a:ext cx="5686568" cy="938719"/>
          </a:xfrm>
          <a:prstGeom prst="rect">
            <a:avLst/>
          </a:prstGeom>
        </p:spPr>
        <p:txBody>
          <a:bodyPr wrap="square">
            <a:spAutoFit/>
          </a:bodyPr>
          <a:lstStyle/>
          <a:p>
            <a:pPr algn="ctr"/>
            <a:r>
              <a:rPr lang="en-US" sz="2400" b="1" dirty="0">
                <a:solidFill>
                  <a:schemeClr val="tx1">
                    <a:lumMod val="75000"/>
                    <a:lumOff val="25000"/>
                  </a:schemeClr>
                </a:solidFill>
                <a:latin typeface="Monotype Corsiva" panose="03010101010201010101" pitchFamily="66" charset="0"/>
                <a:ea typeface="Calibri" panose="020F0502020204030204" pitchFamily="34" charset="0"/>
                <a:cs typeface="Times New Roman" panose="02020603050405020304" pitchFamily="18" charset="0"/>
              </a:rPr>
              <a:t>SET B</a:t>
            </a:r>
          </a:p>
          <a:p>
            <a:pPr algn="ctr"/>
            <a:endParaRPr lang="en-US" sz="10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algn="ctr"/>
            <a:r>
              <a:rPr lang="en-US" sz="2000" dirty="0" err="1">
                <a:solidFill>
                  <a:schemeClr val="tx1">
                    <a:lumMod val="75000"/>
                    <a:lumOff val="25000"/>
                  </a:schemeClr>
                </a:solidFill>
                <a:latin typeface="Monotype Corsiva" panose="03010101010201010101" pitchFamily="66" charset="0"/>
                <a:ea typeface="Calibri" panose="020F0502020204030204" pitchFamily="34" charset="0"/>
                <a:cs typeface="Times New Roman" panose="02020603050405020304" pitchFamily="18" charset="0"/>
              </a:rPr>
              <a:t>Lomi</a:t>
            </a:r>
            <a:r>
              <a:rPr lang="en-US" sz="2000" dirty="0">
                <a:solidFill>
                  <a:schemeClr val="tx1">
                    <a:lumMod val="75000"/>
                    <a:lumOff val="25000"/>
                  </a:schemeClr>
                </a:solidFill>
                <a:latin typeface="Monotype Corsiva" panose="03010101010201010101" pitchFamily="66" charset="0"/>
                <a:ea typeface="Calibri" panose="020F0502020204030204" pitchFamily="34" charset="0"/>
                <a:cs typeface="Times New Roman" panose="02020603050405020304" pitchFamily="18" charset="0"/>
              </a:rPr>
              <a:t> / Bread or </a:t>
            </a:r>
            <a:r>
              <a:rPr lang="en-US" sz="2000" dirty="0" err="1">
                <a:solidFill>
                  <a:schemeClr val="tx1">
                    <a:lumMod val="75000"/>
                    <a:lumOff val="25000"/>
                  </a:schemeClr>
                </a:solidFill>
                <a:latin typeface="Monotype Corsiva" panose="03010101010201010101" pitchFamily="66" charset="0"/>
                <a:ea typeface="Calibri" panose="020F0502020204030204" pitchFamily="34" charset="0"/>
                <a:cs typeface="Times New Roman" panose="02020603050405020304" pitchFamily="18" charset="0"/>
              </a:rPr>
              <a:t>Puto</a:t>
            </a:r>
            <a:r>
              <a:rPr lang="en-US" sz="2000" dirty="0">
                <a:solidFill>
                  <a:schemeClr val="tx1">
                    <a:lumMod val="75000"/>
                    <a:lumOff val="25000"/>
                  </a:schemeClr>
                </a:solidFill>
                <a:latin typeface="Monotype Corsiva" panose="03010101010201010101" pitchFamily="66" charset="0"/>
                <a:ea typeface="Calibri" panose="020F0502020204030204" pitchFamily="34" charset="0"/>
                <a:cs typeface="Times New Roman" panose="02020603050405020304" pitchFamily="18" charset="0"/>
              </a:rPr>
              <a:t> / Iced Tea</a:t>
            </a:r>
            <a:endParaRPr lang="en-US" sz="20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Rectangle 13"/>
          <p:cNvSpPr/>
          <p:nvPr/>
        </p:nvSpPr>
        <p:spPr>
          <a:xfrm>
            <a:off x="1042916" y="4314086"/>
            <a:ext cx="5686568" cy="938719"/>
          </a:xfrm>
          <a:prstGeom prst="rect">
            <a:avLst/>
          </a:prstGeom>
        </p:spPr>
        <p:txBody>
          <a:bodyPr wrap="square">
            <a:spAutoFit/>
          </a:bodyPr>
          <a:lstStyle/>
          <a:p>
            <a:pPr algn="ctr"/>
            <a:r>
              <a:rPr lang="en-US" sz="2400" b="1" dirty="0">
                <a:solidFill>
                  <a:schemeClr val="tx1">
                    <a:lumMod val="75000"/>
                    <a:lumOff val="25000"/>
                  </a:schemeClr>
                </a:solidFill>
                <a:latin typeface="Monotype Corsiva" panose="03010101010201010101" pitchFamily="66" charset="0"/>
                <a:ea typeface="Calibri" panose="020F0502020204030204" pitchFamily="34" charset="0"/>
                <a:cs typeface="Times New Roman" panose="02020603050405020304" pitchFamily="18" charset="0"/>
              </a:rPr>
              <a:t>SET C</a:t>
            </a:r>
          </a:p>
          <a:p>
            <a:pPr algn="ctr"/>
            <a:endParaRPr lang="en-US" sz="10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algn="ctr"/>
            <a:r>
              <a:rPr lang="en-US" sz="2000" dirty="0">
                <a:solidFill>
                  <a:schemeClr val="tx1">
                    <a:lumMod val="75000"/>
                    <a:lumOff val="25000"/>
                  </a:schemeClr>
                </a:solidFill>
                <a:latin typeface="Monotype Corsiva" panose="03010101010201010101" pitchFamily="66" charset="0"/>
                <a:ea typeface="Calibri" panose="020F0502020204030204" pitchFamily="34" charset="0"/>
                <a:cs typeface="Times New Roman" panose="02020603050405020304" pitchFamily="18" charset="0"/>
              </a:rPr>
              <a:t>Spaghetti with Meat Sauce / Sliced Bread / Iced Tea</a:t>
            </a:r>
            <a:endParaRPr lang="en-US" sz="20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p:cNvSpPr txBox="1"/>
          <p:nvPr/>
        </p:nvSpPr>
        <p:spPr>
          <a:xfrm>
            <a:off x="547577" y="5695890"/>
            <a:ext cx="6677246" cy="400110"/>
          </a:xfrm>
          <a:prstGeom prst="rect">
            <a:avLst/>
          </a:prstGeom>
          <a:noFill/>
        </p:spPr>
        <p:txBody>
          <a:bodyPr wrap="square" rtlCol="0">
            <a:spAutoFit/>
          </a:bodyPr>
          <a:lstStyle/>
          <a:p>
            <a:pPr algn="ctr"/>
            <a:r>
              <a:rPr lang="en-US" sz="2000" b="1" dirty="0">
                <a:solidFill>
                  <a:schemeClr val="tx1">
                    <a:lumMod val="75000"/>
                    <a:lumOff val="25000"/>
                  </a:schemeClr>
                </a:solidFill>
              </a:rPr>
              <a:t>Set Menu for AM Snack</a:t>
            </a:r>
          </a:p>
        </p:txBody>
      </p:sp>
      <p:sp>
        <p:nvSpPr>
          <p:cNvPr id="16" name="Rectangle 15"/>
          <p:cNvSpPr/>
          <p:nvPr/>
        </p:nvSpPr>
        <p:spPr>
          <a:xfrm>
            <a:off x="1042916" y="6242434"/>
            <a:ext cx="5686568" cy="938719"/>
          </a:xfrm>
          <a:prstGeom prst="rect">
            <a:avLst/>
          </a:prstGeom>
        </p:spPr>
        <p:txBody>
          <a:bodyPr wrap="square">
            <a:spAutoFit/>
          </a:bodyPr>
          <a:lstStyle/>
          <a:p>
            <a:pPr algn="ctr"/>
            <a:r>
              <a:rPr lang="en-US" sz="2400" b="1" dirty="0">
                <a:solidFill>
                  <a:schemeClr val="tx1">
                    <a:lumMod val="75000"/>
                    <a:lumOff val="25000"/>
                  </a:schemeClr>
                </a:solidFill>
                <a:latin typeface="Monotype Corsiva" panose="03010101010201010101" pitchFamily="66" charset="0"/>
                <a:ea typeface="Calibri" panose="020F0502020204030204" pitchFamily="34" charset="0"/>
                <a:cs typeface="Times New Roman" panose="02020603050405020304" pitchFamily="18" charset="0"/>
              </a:rPr>
              <a:t>SET A</a:t>
            </a:r>
          </a:p>
          <a:p>
            <a:pPr algn="ctr"/>
            <a:endParaRPr lang="en-US" sz="10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algn="ctr"/>
            <a:r>
              <a:rPr lang="en-US" sz="2000" dirty="0" err="1">
                <a:solidFill>
                  <a:schemeClr val="tx1">
                    <a:lumMod val="75000"/>
                    <a:lumOff val="25000"/>
                  </a:schemeClr>
                </a:solidFill>
                <a:latin typeface="Monotype Corsiva" panose="03010101010201010101" pitchFamily="66" charset="0"/>
                <a:ea typeface="Calibri" panose="020F0502020204030204" pitchFamily="34" charset="0"/>
                <a:cs typeface="Times New Roman" panose="02020603050405020304" pitchFamily="18" charset="0"/>
              </a:rPr>
              <a:t>Goto</a:t>
            </a:r>
            <a:r>
              <a:rPr lang="en-US" sz="2000" dirty="0">
                <a:solidFill>
                  <a:schemeClr val="tx1">
                    <a:lumMod val="75000"/>
                    <a:lumOff val="25000"/>
                  </a:schemeClr>
                </a:solidFill>
                <a:latin typeface="Monotype Corsiva" panose="03010101010201010101" pitchFamily="66" charset="0"/>
                <a:ea typeface="Calibri" panose="020F0502020204030204" pitchFamily="34" charset="0"/>
                <a:cs typeface="Times New Roman" panose="02020603050405020304" pitchFamily="18" charset="0"/>
              </a:rPr>
              <a:t> or </a:t>
            </a:r>
            <a:r>
              <a:rPr lang="en-US" sz="2000" dirty="0" err="1">
                <a:solidFill>
                  <a:schemeClr val="tx1">
                    <a:lumMod val="75000"/>
                    <a:lumOff val="25000"/>
                  </a:schemeClr>
                </a:solidFill>
                <a:latin typeface="Monotype Corsiva" panose="03010101010201010101" pitchFamily="66" charset="0"/>
                <a:ea typeface="Calibri" panose="020F0502020204030204" pitchFamily="34" charset="0"/>
                <a:cs typeface="Times New Roman" panose="02020603050405020304" pitchFamily="18" charset="0"/>
              </a:rPr>
              <a:t>Aroscaldo</a:t>
            </a:r>
            <a:r>
              <a:rPr lang="en-US" sz="2000" dirty="0">
                <a:solidFill>
                  <a:schemeClr val="tx1">
                    <a:lumMod val="75000"/>
                    <a:lumOff val="25000"/>
                  </a:schemeClr>
                </a:solidFill>
                <a:latin typeface="Monotype Corsiva" panose="03010101010201010101" pitchFamily="66" charset="0"/>
                <a:ea typeface="Calibri" panose="020F0502020204030204" pitchFamily="34" charset="0"/>
                <a:cs typeface="Times New Roman" panose="02020603050405020304" pitchFamily="18" charset="0"/>
              </a:rPr>
              <a:t> / </a:t>
            </a:r>
            <a:r>
              <a:rPr lang="en-US" sz="2000" dirty="0" err="1">
                <a:solidFill>
                  <a:schemeClr val="tx1">
                    <a:lumMod val="75000"/>
                    <a:lumOff val="25000"/>
                  </a:schemeClr>
                </a:solidFill>
                <a:latin typeface="Monotype Corsiva" panose="03010101010201010101" pitchFamily="66" charset="0"/>
                <a:ea typeface="Calibri" panose="020F0502020204030204" pitchFamily="34" charset="0"/>
                <a:cs typeface="Times New Roman" panose="02020603050405020304" pitchFamily="18" charset="0"/>
              </a:rPr>
              <a:t>Tokwa’t</a:t>
            </a:r>
            <a:r>
              <a:rPr lang="en-US" sz="2000" dirty="0">
                <a:solidFill>
                  <a:schemeClr val="tx1">
                    <a:lumMod val="75000"/>
                    <a:lumOff val="25000"/>
                  </a:schemeClr>
                </a:solidFill>
                <a:latin typeface="Monotype Corsiva" panose="03010101010201010101" pitchFamily="66" charset="0"/>
                <a:ea typeface="Calibri" panose="020F0502020204030204" pitchFamily="34" charset="0"/>
                <a:cs typeface="Times New Roman" panose="02020603050405020304" pitchFamily="18" charset="0"/>
              </a:rPr>
              <a:t> </a:t>
            </a:r>
            <a:r>
              <a:rPr lang="en-US" sz="2000" dirty="0" err="1">
                <a:solidFill>
                  <a:schemeClr val="tx1">
                    <a:lumMod val="75000"/>
                    <a:lumOff val="25000"/>
                  </a:schemeClr>
                </a:solidFill>
                <a:latin typeface="Monotype Corsiva" panose="03010101010201010101" pitchFamily="66" charset="0"/>
                <a:ea typeface="Calibri" panose="020F0502020204030204" pitchFamily="34" charset="0"/>
                <a:cs typeface="Times New Roman" panose="02020603050405020304" pitchFamily="18" charset="0"/>
              </a:rPr>
              <a:t>Baboy</a:t>
            </a:r>
            <a:r>
              <a:rPr lang="en-US" sz="2000" dirty="0">
                <a:solidFill>
                  <a:schemeClr val="tx1">
                    <a:lumMod val="75000"/>
                    <a:lumOff val="25000"/>
                  </a:schemeClr>
                </a:solidFill>
                <a:latin typeface="Monotype Corsiva" panose="03010101010201010101" pitchFamily="66" charset="0"/>
                <a:ea typeface="Calibri" panose="020F0502020204030204" pitchFamily="34" charset="0"/>
                <a:cs typeface="Times New Roman" panose="02020603050405020304" pitchFamily="18" charset="0"/>
              </a:rPr>
              <a:t> / Iced Tea</a:t>
            </a:r>
            <a:endParaRPr lang="en-US" sz="20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Rectangle 16"/>
          <p:cNvSpPr/>
          <p:nvPr/>
        </p:nvSpPr>
        <p:spPr>
          <a:xfrm>
            <a:off x="1042915" y="7327587"/>
            <a:ext cx="5686568" cy="938719"/>
          </a:xfrm>
          <a:prstGeom prst="rect">
            <a:avLst/>
          </a:prstGeom>
        </p:spPr>
        <p:txBody>
          <a:bodyPr wrap="square">
            <a:spAutoFit/>
          </a:bodyPr>
          <a:lstStyle/>
          <a:p>
            <a:pPr algn="ctr"/>
            <a:r>
              <a:rPr lang="en-US" sz="2400" b="1" dirty="0">
                <a:solidFill>
                  <a:schemeClr val="tx1">
                    <a:lumMod val="75000"/>
                    <a:lumOff val="25000"/>
                  </a:schemeClr>
                </a:solidFill>
                <a:latin typeface="Monotype Corsiva" panose="03010101010201010101" pitchFamily="66" charset="0"/>
                <a:ea typeface="Calibri" panose="020F0502020204030204" pitchFamily="34" charset="0"/>
                <a:cs typeface="Times New Roman" panose="02020603050405020304" pitchFamily="18" charset="0"/>
              </a:rPr>
              <a:t>SET B</a:t>
            </a:r>
          </a:p>
          <a:p>
            <a:pPr algn="ctr"/>
            <a:endParaRPr lang="en-US" sz="10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algn="ctr"/>
            <a:r>
              <a:rPr lang="en-US" sz="2000" dirty="0">
                <a:solidFill>
                  <a:schemeClr val="tx1">
                    <a:lumMod val="75000"/>
                    <a:lumOff val="25000"/>
                  </a:schemeClr>
                </a:solidFill>
                <a:latin typeface="Monotype Corsiva" panose="03010101010201010101" pitchFamily="66" charset="0"/>
                <a:ea typeface="Calibri" panose="020F0502020204030204" pitchFamily="34" charset="0"/>
                <a:cs typeface="Times New Roman" panose="02020603050405020304" pitchFamily="18" charset="0"/>
              </a:rPr>
              <a:t>Chicken Sandwich / Iced Tea</a:t>
            </a:r>
            <a:endParaRPr lang="en-US" sz="20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Rectangle 19"/>
          <p:cNvSpPr/>
          <p:nvPr/>
        </p:nvSpPr>
        <p:spPr>
          <a:xfrm>
            <a:off x="1042916" y="8412740"/>
            <a:ext cx="5686568" cy="938719"/>
          </a:xfrm>
          <a:prstGeom prst="rect">
            <a:avLst/>
          </a:prstGeom>
        </p:spPr>
        <p:txBody>
          <a:bodyPr wrap="square">
            <a:spAutoFit/>
          </a:bodyPr>
          <a:lstStyle/>
          <a:p>
            <a:pPr algn="ctr"/>
            <a:r>
              <a:rPr lang="en-US" sz="2400" b="1" dirty="0">
                <a:solidFill>
                  <a:schemeClr val="tx1">
                    <a:lumMod val="75000"/>
                    <a:lumOff val="25000"/>
                  </a:schemeClr>
                </a:solidFill>
                <a:latin typeface="Monotype Corsiva" panose="03010101010201010101" pitchFamily="66" charset="0"/>
                <a:ea typeface="Calibri" panose="020F0502020204030204" pitchFamily="34" charset="0"/>
                <a:cs typeface="Times New Roman" panose="02020603050405020304" pitchFamily="18" charset="0"/>
              </a:rPr>
              <a:t>SET C</a:t>
            </a:r>
          </a:p>
          <a:p>
            <a:pPr algn="ctr"/>
            <a:endParaRPr lang="en-US" sz="10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algn="ctr"/>
            <a:r>
              <a:rPr lang="en-US" sz="2000" dirty="0">
                <a:solidFill>
                  <a:schemeClr val="tx1">
                    <a:lumMod val="75000"/>
                    <a:lumOff val="25000"/>
                  </a:schemeClr>
                </a:solidFill>
                <a:latin typeface="Monotype Corsiva" panose="03010101010201010101" pitchFamily="66" charset="0"/>
                <a:ea typeface="Calibri" panose="020F0502020204030204" pitchFamily="34" charset="0"/>
                <a:cs typeface="Times New Roman" panose="02020603050405020304" pitchFamily="18" charset="0"/>
              </a:rPr>
              <a:t>Tuna Sandwich / Iced Tea</a:t>
            </a:r>
            <a:endParaRPr lang="en-US" sz="20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p:cNvSpPr txBox="1"/>
          <p:nvPr/>
        </p:nvSpPr>
        <p:spPr>
          <a:xfrm>
            <a:off x="2558632" y="444675"/>
            <a:ext cx="5039833" cy="707886"/>
          </a:xfrm>
          <a:prstGeom prst="rect">
            <a:avLst/>
          </a:prstGeom>
          <a:noFill/>
        </p:spPr>
        <p:txBody>
          <a:bodyPr wrap="square" rtlCol="0">
            <a:spAutoFit/>
          </a:bodyPr>
          <a:lstStyle/>
          <a:p>
            <a:pPr algn="r"/>
            <a:r>
              <a:rPr lang="en-US" sz="1000" dirty="0" err="1">
                <a:latin typeface="Century Gothic" panose="020B0502020202020204" pitchFamily="34" charset="0"/>
              </a:rPr>
              <a:t>Sitio</a:t>
            </a:r>
            <a:r>
              <a:rPr lang="en-US" sz="1000" dirty="0">
                <a:latin typeface="Century Gothic" panose="020B0502020202020204" pitchFamily="34" charset="0"/>
              </a:rPr>
              <a:t> </a:t>
            </a:r>
            <a:r>
              <a:rPr lang="en-US" sz="1000" dirty="0" err="1">
                <a:latin typeface="Century Gothic" panose="020B0502020202020204" pitchFamily="34" charset="0"/>
              </a:rPr>
              <a:t>Marucdoc</a:t>
            </a:r>
            <a:r>
              <a:rPr lang="en-US" sz="1000" dirty="0">
                <a:latin typeface="Century Gothic" panose="020B0502020202020204" pitchFamily="34" charset="0"/>
              </a:rPr>
              <a:t>, </a:t>
            </a:r>
            <a:r>
              <a:rPr lang="en-US" sz="1000" dirty="0" err="1">
                <a:latin typeface="Century Gothic" panose="020B0502020202020204" pitchFamily="34" charset="0"/>
              </a:rPr>
              <a:t>Brgy</a:t>
            </a:r>
            <a:r>
              <a:rPr lang="en-US" sz="1000" dirty="0">
                <a:latin typeface="Century Gothic" panose="020B0502020202020204" pitchFamily="34" charset="0"/>
              </a:rPr>
              <a:t>. </a:t>
            </a:r>
            <a:r>
              <a:rPr lang="en-US" sz="1000" dirty="0" err="1">
                <a:latin typeface="Century Gothic" panose="020B0502020202020204" pitchFamily="34" charset="0"/>
              </a:rPr>
              <a:t>Nagbalayong</a:t>
            </a:r>
            <a:r>
              <a:rPr lang="en-US" sz="1000" dirty="0">
                <a:latin typeface="Century Gothic" panose="020B0502020202020204" pitchFamily="34" charset="0"/>
              </a:rPr>
              <a:t>, </a:t>
            </a:r>
            <a:r>
              <a:rPr lang="en-US" sz="1000" dirty="0" err="1">
                <a:latin typeface="Century Gothic" panose="020B0502020202020204" pitchFamily="34" charset="0"/>
              </a:rPr>
              <a:t>Morong</a:t>
            </a:r>
            <a:r>
              <a:rPr lang="en-US" sz="1000" dirty="0">
                <a:latin typeface="Century Gothic" panose="020B0502020202020204" pitchFamily="34" charset="0"/>
              </a:rPr>
              <a:t> Bataan</a:t>
            </a:r>
          </a:p>
          <a:p>
            <a:pPr algn="r"/>
            <a:r>
              <a:rPr lang="en-US" sz="1000" dirty="0">
                <a:latin typeface="Century Gothic" panose="020B0502020202020204" pitchFamily="34" charset="0"/>
              </a:rPr>
              <a:t>Manila Office: Rm M07, Prince Jun Condominium, 42 </a:t>
            </a:r>
            <a:r>
              <a:rPr lang="en-US" sz="1000" dirty="0" err="1">
                <a:latin typeface="Century Gothic" panose="020B0502020202020204" pitchFamily="34" charset="0"/>
              </a:rPr>
              <a:t>Timog</a:t>
            </a:r>
            <a:r>
              <a:rPr lang="en-US" sz="1000" dirty="0">
                <a:latin typeface="Century Gothic" panose="020B0502020202020204" pitchFamily="34" charset="0"/>
              </a:rPr>
              <a:t> Ave. Quezon City</a:t>
            </a:r>
          </a:p>
          <a:p>
            <a:pPr algn="r"/>
            <a:r>
              <a:rPr lang="en-US" sz="1000" dirty="0">
                <a:latin typeface="Century Gothic" panose="020B0502020202020204" pitchFamily="34" charset="0"/>
              </a:rPr>
              <a:t>Mobile No: 0921-8998271 Tel: 02 425-3004; 373-5052</a:t>
            </a:r>
          </a:p>
          <a:p>
            <a:pPr algn="r"/>
            <a:r>
              <a:rPr lang="en-US" sz="1000" dirty="0">
                <a:latin typeface="Century Gothic" panose="020B0502020202020204" pitchFamily="34" charset="0"/>
              </a:rPr>
              <a:t>Website: </a:t>
            </a:r>
            <a:r>
              <a:rPr lang="en-US" sz="1000" dirty="0">
                <a:latin typeface="Century Gothic" panose="020B0502020202020204" pitchFamily="34" charset="0"/>
                <a:hlinkClick r:id="rId3"/>
              </a:rPr>
              <a:t>www.vistavenice.com.ph</a:t>
            </a:r>
            <a:r>
              <a:rPr lang="en-US" sz="1000" dirty="0">
                <a:latin typeface="Century Gothic" panose="020B0502020202020204" pitchFamily="34" charset="0"/>
              </a:rPr>
              <a:t> | Email: sales@vistavenice.com.ph </a:t>
            </a:r>
          </a:p>
        </p:txBody>
      </p:sp>
    </p:spTree>
    <p:extLst>
      <p:ext uri="{BB962C8B-B14F-4D97-AF65-F5344CB8AC3E}">
        <p14:creationId xmlns:p14="http://schemas.microsoft.com/office/powerpoint/2010/main" val="36719689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7772400" cy="1152561"/>
          </a:xfrm>
          <a:prstGeom prst="rect">
            <a:avLst/>
          </a:prstGeom>
        </p:spPr>
      </p:pic>
      <p:sp>
        <p:nvSpPr>
          <p:cNvPr id="6" name="TextBox 5"/>
          <p:cNvSpPr txBox="1"/>
          <p:nvPr/>
        </p:nvSpPr>
        <p:spPr>
          <a:xfrm>
            <a:off x="547577" y="1597236"/>
            <a:ext cx="6677246" cy="400110"/>
          </a:xfrm>
          <a:prstGeom prst="rect">
            <a:avLst/>
          </a:prstGeom>
          <a:noFill/>
        </p:spPr>
        <p:txBody>
          <a:bodyPr wrap="square" rtlCol="0">
            <a:spAutoFit/>
          </a:bodyPr>
          <a:lstStyle/>
          <a:p>
            <a:pPr algn="ctr"/>
            <a:r>
              <a:rPr lang="en-US" sz="2000" b="1" dirty="0">
                <a:solidFill>
                  <a:schemeClr val="tx1">
                    <a:lumMod val="75000"/>
                    <a:lumOff val="25000"/>
                  </a:schemeClr>
                </a:solidFill>
              </a:rPr>
              <a:t>Set Menu for Lunch and Dinner</a:t>
            </a:r>
          </a:p>
        </p:txBody>
      </p:sp>
      <p:sp>
        <p:nvSpPr>
          <p:cNvPr id="3" name="Rectangle 2"/>
          <p:cNvSpPr/>
          <p:nvPr/>
        </p:nvSpPr>
        <p:spPr>
          <a:xfrm>
            <a:off x="304799" y="2155780"/>
            <a:ext cx="3581400" cy="2462213"/>
          </a:xfrm>
          <a:prstGeom prst="rect">
            <a:avLst/>
          </a:prstGeom>
        </p:spPr>
        <p:txBody>
          <a:bodyPr wrap="square">
            <a:spAutoFit/>
          </a:bodyPr>
          <a:lstStyle/>
          <a:p>
            <a:pPr algn="ctr"/>
            <a:r>
              <a:rPr lang="en-US" sz="2400" b="1" dirty="0">
                <a:solidFill>
                  <a:schemeClr val="tx1">
                    <a:lumMod val="75000"/>
                    <a:lumOff val="25000"/>
                  </a:schemeClr>
                </a:solidFill>
                <a:latin typeface="Monotype Corsiva" panose="03010101010201010101" pitchFamily="66" charset="0"/>
                <a:ea typeface="Calibri" panose="020F0502020204030204" pitchFamily="34" charset="0"/>
                <a:cs typeface="Times New Roman" panose="02020603050405020304" pitchFamily="18" charset="0"/>
              </a:rPr>
              <a:t>SET A</a:t>
            </a:r>
            <a:endParaRPr lang="en-US" sz="14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algn="ctr"/>
            <a:r>
              <a:rPr lang="en-US" dirty="0">
                <a:solidFill>
                  <a:schemeClr val="tx1">
                    <a:lumMod val="75000"/>
                    <a:lumOff val="25000"/>
                  </a:schemeClr>
                </a:solidFill>
                <a:latin typeface="Monotype Corsiva" panose="03010101010201010101" pitchFamily="66" charset="0"/>
                <a:ea typeface="Calibri" panose="020F0502020204030204" pitchFamily="34" charset="0"/>
                <a:cs typeface="Times New Roman" panose="02020603050405020304" pitchFamily="18" charset="0"/>
              </a:rPr>
              <a:t>Chicken &amp; Corn Soup</a:t>
            </a:r>
            <a:endParaRPr lang="en-US"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algn="ctr"/>
            <a:r>
              <a:rPr lang="en-US" dirty="0">
                <a:solidFill>
                  <a:schemeClr val="tx1">
                    <a:lumMod val="75000"/>
                    <a:lumOff val="25000"/>
                  </a:schemeClr>
                </a:solidFill>
                <a:latin typeface="Monotype Corsiva" panose="03010101010201010101" pitchFamily="66" charset="0"/>
                <a:ea typeface="Calibri" panose="020F0502020204030204" pitchFamily="34" charset="0"/>
                <a:cs typeface="Times New Roman" panose="02020603050405020304" pitchFamily="18" charset="0"/>
              </a:rPr>
              <a:t>Grilled Chicken</a:t>
            </a:r>
            <a:endParaRPr lang="en-US"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algn="ctr"/>
            <a:r>
              <a:rPr lang="en-US" dirty="0">
                <a:solidFill>
                  <a:schemeClr val="tx1">
                    <a:lumMod val="75000"/>
                    <a:lumOff val="25000"/>
                  </a:schemeClr>
                </a:solidFill>
                <a:latin typeface="Monotype Corsiva" panose="03010101010201010101" pitchFamily="66" charset="0"/>
                <a:ea typeface="Calibri" panose="020F0502020204030204" pitchFamily="34" charset="0"/>
                <a:cs typeface="Times New Roman" panose="02020603050405020304" pitchFamily="18" charset="0"/>
              </a:rPr>
              <a:t>Sweet &amp; Sour Fish</a:t>
            </a:r>
            <a:endParaRPr lang="en-US"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algn="ctr"/>
            <a:r>
              <a:rPr lang="en-US" dirty="0" err="1">
                <a:solidFill>
                  <a:schemeClr val="tx1">
                    <a:lumMod val="75000"/>
                    <a:lumOff val="25000"/>
                  </a:schemeClr>
                </a:solidFill>
                <a:latin typeface="Monotype Corsiva" panose="03010101010201010101" pitchFamily="66" charset="0"/>
                <a:ea typeface="Calibri" panose="020F0502020204030204" pitchFamily="34" charset="0"/>
                <a:cs typeface="Times New Roman" panose="02020603050405020304" pitchFamily="18" charset="0"/>
              </a:rPr>
              <a:t>Chopsuey</a:t>
            </a:r>
            <a:endParaRPr lang="en-US"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algn="ctr"/>
            <a:r>
              <a:rPr lang="en-US" dirty="0">
                <a:solidFill>
                  <a:schemeClr val="tx1">
                    <a:lumMod val="75000"/>
                    <a:lumOff val="25000"/>
                  </a:schemeClr>
                </a:solidFill>
                <a:latin typeface="Monotype Corsiva" panose="03010101010201010101" pitchFamily="66" charset="0"/>
                <a:ea typeface="Calibri" panose="020F0502020204030204" pitchFamily="34" charset="0"/>
                <a:cs typeface="Times New Roman" panose="02020603050405020304" pitchFamily="18" charset="0"/>
              </a:rPr>
              <a:t>Steamed Rice</a:t>
            </a:r>
          </a:p>
          <a:p>
            <a:pPr algn="ctr"/>
            <a:r>
              <a:rPr lang="en-US" dirty="0" err="1">
                <a:solidFill>
                  <a:schemeClr val="tx1">
                    <a:lumMod val="75000"/>
                    <a:lumOff val="25000"/>
                  </a:schemeClr>
                </a:solidFill>
                <a:effectLst/>
                <a:latin typeface="Monotype Corsiva" panose="03010101010201010101" pitchFamily="66" charset="0"/>
                <a:ea typeface="Calibri" panose="020F0502020204030204" pitchFamily="34" charset="0"/>
                <a:cs typeface="Times New Roman" panose="02020603050405020304" pitchFamily="18" charset="0"/>
              </a:rPr>
              <a:t>Buko</a:t>
            </a:r>
            <a:r>
              <a:rPr lang="en-US" dirty="0">
                <a:solidFill>
                  <a:schemeClr val="tx1">
                    <a:lumMod val="75000"/>
                    <a:lumOff val="25000"/>
                  </a:schemeClr>
                </a:solidFill>
                <a:effectLst/>
                <a:latin typeface="Monotype Corsiva" panose="03010101010201010101" pitchFamily="66" charset="0"/>
                <a:ea typeface="Calibri" panose="020F0502020204030204" pitchFamily="34" charset="0"/>
                <a:cs typeface="Times New Roman" panose="02020603050405020304" pitchFamily="18" charset="0"/>
              </a:rPr>
              <a:t> </a:t>
            </a:r>
            <a:r>
              <a:rPr lang="en-US" dirty="0" err="1">
                <a:solidFill>
                  <a:schemeClr val="tx1">
                    <a:lumMod val="75000"/>
                    <a:lumOff val="25000"/>
                  </a:schemeClr>
                </a:solidFill>
                <a:effectLst/>
                <a:latin typeface="Monotype Corsiva" panose="03010101010201010101" pitchFamily="66" charset="0"/>
                <a:ea typeface="Calibri" panose="020F0502020204030204" pitchFamily="34" charset="0"/>
                <a:cs typeface="Times New Roman" panose="02020603050405020304" pitchFamily="18" charset="0"/>
              </a:rPr>
              <a:t>Pandan</a:t>
            </a:r>
            <a:endParaRPr lang="en-US" dirty="0">
              <a:solidFill>
                <a:schemeClr val="tx1">
                  <a:lumMod val="75000"/>
                  <a:lumOff val="25000"/>
                </a:schemeClr>
              </a:solidFill>
              <a:effectLst/>
              <a:latin typeface="Monotype Corsiva" panose="03010101010201010101" pitchFamily="66" charset="0"/>
              <a:ea typeface="Calibri" panose="020F0502020204030204" pitchFamily="34" charset="0"/>
              <a:cs typeface="Times New Roman" panose="02020603050405020304" pitchFamily="18" charset="0"/>
            </a:endParaRPr>
          </a:p>
          <a:p>
            <a:pPr algn="ctr"/>
            <a:r>
              <a:rPr lang="en-US" dirty="0">
                <a:solidFill>
                  <a:schemeClr val="tx1">
                    <a:lumMod val="75000"/>
                    <a:lumOff val="25000"/>
                  </a:schemeClr>
                </a:solidFill>
                <a:latin typeface="Monotype Corsiva" panose="03010101010201010101" pitchFamily="66" charset="0"/>
                <a:ea typeface="Calibri" panose="020F0502020204030204" pitchFamily="34" charset="0"/>
                <a:cs typeface="Times New Roman" panose="02020603050405020304" pitchFamily="18" charset="0"/>
              </a:rPr>
              <a:t>Iced Tea</a:t>
            </a:r>
            <a:endParaRPr lang="en-US"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3886200" y="2135814"/>
            <a:ext cx="3581400" cy="2462213"/>
          </a:xfrm>
          <a:prstGeom prst="rect">
            <a:avLst/>
          </a:prstGeom>
        </p:spPr>
        <p:txBody>
          <a:bodyPr wrap="square">
            <a:spAutoFit/>
          </a:bodyPr>
          <a:lstStyle/>
          <a:p>
            <a:pPr algn="ctr"/>
            <a:r>
              <a:rPr lang="en-US" sz="2400" b="1" dirty="0">
                <a:solidFill>
                  <a:schemeClr val="tx1">
                    <a:lumMod val="75000"/>
                    <a:lumOff val="25000"/>
                  </a:schemeClr>
                </a:solidFill>
                <a:latin typeface="Monotype Corsiva" panose="03010101010201010101" pitchFamily="66" charset="0"/>
                <a:ea typeface="Calibri" panose="020F0502020204030204" pitchFamily="34" charset="0"/>
                <a:cs typeface="Times New Roman" panose="02020603050405020304" pitchFamily="18" charset="0"/>
              </a:rPr>
              <a:t>SET B</a:t>
            </a:r>
            <a:endParaRPr lang="en-US" sz="14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algn="ctr"/>
            <a:r>
              <a:rPr lang="en-US" dirty="0">
                <a:solidFill>
                  <a:schemeClr val="tx1">
                    <a:lumMod val="75000"/>
                    <a:lumOff val="25000"/>
                  </a:schemeClr>
                </a:solidFill>
                <a:latin typeface="Monotype Corsiva" panose="03010101010201010101" pitchFamily="66" charset="0"/>
                <a:ea typeface="Calibri" panose="020F0502020204030204" pitchFamily="34" charset="0"/>
                <a:cs typeface="Times New Roman" panose="02020603050405020304" pitchFamily="18" charset="0"/>
              </a:rPr>
              <a:t>Cream of Mushroom</a:t>
            </a:r>
          </a:p>
          <a:p>
            <a:pPr algn="ctr"/>
            <a:r>
              <a:rPr lang="en-US" dirty="0">
                <a:solidFill>
                  <a:schemeClr val="tx1">
                    <a:lumMod val="75000"/>
                    <a:lumOff val="25000"/>
                  </a:schemeClr>
                </a:solidFill>
                <a:latin typeface="Monotype Corsiva" panose="03010101010201010101" pitchFamily="66" charset="0"/>
                <a:ea typeface="Calibri" panose="020F0502020204030204" pitchFamily="34" charset="0"/>
                <a:cs typeface="Times New Roman" panose="02020603050405020304" pitchFamily="18" charset="0"/>
              </a:rPr>
              <a:t>Fried Chicken</a:t>
            </a:r>
          </a:p>
          <a:p>
            <a:pPr algn="ctr"/>
            <a:r>
              <a:rPr lang="en-US" dirty="0">
                <a:solidFill>
                  <a:schemeClr val="tx1">
                    <a:lumMod val="75000"/>
                    <a:lumOff val="25000"/>
                  </a:schemeClr>
                </a:solidFill>
                <a:latin typeface="Monotype Corsiva" panose="03010101010201010101" pitchFamily="66" charset="0"/>
                <a:ea typeface="Calibri" panose="020F0502020204030204" pitchFamily="34" charset="0"/>
                <a:cs typeface="Times New Roman" panose="02020603050405020304" pitchFamily="18" charset="0"/>
              </a:rPr>
              <a:t>Sweet &amp; Sour Pork</a:t>
            </a:r>
            <a:endParaRPr lang="en-US"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algn="ctr"/>
            <a:r>
              <a:rPr lang="en-US" dirty="0">
                <a:solidFill>
                  <a:schemeClr val="tx1">
                    <a:lumMod val="75000"/>
                    <a:lumOff val="25000"/>
                  </a:schemeClr>
                </a:solidFill>
                <a:latin typeface="Monotype Corsiva" panose="03010101010201010101" pitchFamily="66" charset="0"/>
                <a:ea typeface="Calibri" panose="020F0502020204030204" pitchFamily="34" charset="0"/>
                <a:cs typeface="Times New Roman" panose="02020603050405020304" pitchFamily="18" charset="0"/>
              </a:rPr>
              <a:t>Eggplant with Minced Pork</a:t>
            </a:r>
            <a:endParaRPr lang="en-US"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algn="ctr"/>
            <a:r>
              <a:rPr lang="en-US" dirty="0">
                <a:solidFill>
                  <a:schemeClr val="tx1">
                    <a:lumMod val="75000"/>
                    <a:lumOff val="25000"/>
                  </a:schemeClr>
                </a:solidFill>
                <a:latin typeface="Monotype Corsiva" panose="03010101010201010101" pitchFamily="66" charset="0"/>
                <a:ea typeface="Calibri" panose="020F0502020204030204" pitchFamily="34" charset="0"/>
                <a:cs typeface="Times New Roman" panose="02020603050405020304" pitchFamily="18" charset="0"/>
              </a:rPr>
              <a:t>Steamed Rice</a:t>
            </a:r>
            <a:endParaRPr lang="en-US"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algn="ctr"/>
            <a:r>
              <a:rPr lang="en-US" dirty="0" err="1">
                <a:solidFill>
                  <a:schemeClr val="tx1">
                    <a:lumMod val="75000"/>
                    <a:lumOff val="25000"/>
                  </a:schemeClr>
                </a:solidFill>
                <a:latin typeface="Monotype Corsiva" panose="03010101010201010101" pitchFamily="66" charset="0"/>
                <a:ea typeface="Calibri" panose="020F0502020204030204" pitchFamily="34" charset="0"/>
                <a:cs typeface="Times New Roman" panose="02020603050405020304" pitchFamily="18" charset="0"/>
              </a:rPr>
              <a:t>Gelatine</a:t>
            </a:r>
            <a:endParaRPr lang="en-US"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algn="ctr"/>
            <a:r>
              <a:rPr lang="en-US" dirty="0">
                <a:solidFill>
                  <a:schemeClr val="tx1">
                    <a:lumMod val="75000"/>
                    <a:lumOff val="25000"/>
                  </a:schemeClr>
                </a:solidFill>
                <a:latin typeface="Monotype Corsiva" panose="03010101010201010101" pitchFamily="66" charset="0"/>
                <a:ea typeface="Calibri" panose="020F0502020204030204" pitchFamily="34" charset="0"/>
                <a:cs typeface="Times New Roman" panose="02020603050405020304" pitchFamily="18" charset="0"/>
              </a:rPr>
              <a:t>Iced Tea</a:t>
            </a:r>
            <a:endParaRPr lang="en-US"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304799" y="4701613"/>
            <a:ext cx="3581400" cy="2400657"/>
          </a:xfrm>
          <a:prstGeom prst="rect">
            <a:avLst/>
          </a:prstGeom>
        </p:spPr>
        <p:txBody>
          <a:bodyPr wrap="square">
            <a:spAutoFit/>
          </a:bodyPr>
          <a:lstStyle/>
          <a:p>
            <a:pPr algn="ctr"/>
            <a:r>
              <a:rPr lang="en-US" sz="2400" b="1" dirty="0">
                <a:solidFill>
                  <a:schemeClr val="tx1">
                    <a:lumMod val="75000"/>
                    <a:lumOff val="25000"/>
                  </a:schemeClr>
                </a:solidFill>
                <a:latin typeface="Monotype Corsiva" panose="03010101010201010101" pitchFamily="66" charset="0"/>
                <a:ea typeface="Calibri" panose="020F0502020204030204" pitchFamily="34" charset="0"/>
                <a:cs typeface="Times New Roman" panose="02020603050405020304" pitchFamily="18" charset="0"/>
              </a:rPr>
              <a:t>SET C</a:t>
            </a:r>
            <a:endParaRPr lang="en-US" sz="14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algn="ctr"/>
            <a:r>
              <a:rPr lang="en-US" dirty="0">
                <a:solidFill>
                  <a:schemeClr val="tx1">
                    <a:lumMod val="75000"/>
                    <a:lumOff val="25000"/>
                  </a:schemeClr>
                </a:solidFill>
                <a:latin typeface="Monotype Corsiva" panose="03010101010201010101" pitchFamily="66" charset="0"/>
                <a:ea typeface="Calibri" panose="020F0502020204030204" pitchFamily="34" charset="0"/>
                <a:cs typeface="Times New Roman" panose="02020603050405020304" pitchFamily="18" charset="0"/>
              </a:rPr>
              <a:t>Asparagus Soup</a:t>
            </a:r>
            <a:endParaRPr lang="en-US"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algn="ctr"/>
            <a:r>
              <a:rPr lang="en-US" dirty="0">
                <a:solidFill>
                  <a:schemeClr val="tx1">
                    <a:lumMod val="75000"/>
                    <a:lumOff val="25000"/>
                  </a:schemeClr>
                </a:solidFill>
                <a:latin typeface="Monotype Corsiva" panose="03010101010201010101" pitchFamily="66" charset="0"/>
                <a:ea typeface="Calibri" panose="020F0502020204030204" pitchFamily="34" charset="0"/>
                <a:cs typeface="Times New Roman" panose="02020603050405020304" pitchFamily="18" charset="0"/>
              </a:rPr>
              <a:t>Beef with </a:t>
            </a:r>
            <a:r>
              <a:rPr lang="en-US" dirty="0" err="1">
                <a:solidFill>
                  <a:schemeClr val="tx1">
                    <a:lumMod val="75000"/>
                    <a:lumOff val="25000"/>
                  </a:schemeClr>
                </a:solidFill>
                <a:latin typeface="Monotype Corsiva" panose="03010101010201010101" pitchFamily="66" charset="0"/>
                <a:ea typeface="Calibri" panose="020F0502020204030204" pitchFamily="34" charset="0"/>
                <a:cs typeface="Times New Roman" panose="02020603050405020304" pitchFamily="18" charset="0"/>
              </a:rPr>
              <a:t>Brocoli</a:t>
            </a:r>
            <a:endParaRPr lang="en-US"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algn="ctr"/>
            <a:r>
              <a:rPr lang="en-US" dirty="0">
                <a:solidFill>
                  <a:schemeClr val="tx1">
                    <a:lumMod val="75000"/>
                    <a:lumOff val="25000"/>
                  </a:schemeClr>
                </a:solidFill>
                <a:latin typeface="Monotype Corsiva" panose="03010101010201010101" pitchFamily="66" charset="0"/>
                <a:ea typeface="Calibri" panose="020F0502020204030204" pitchFamily="34" charset="0"/>
                <a:cs typeface="Times New Roman" panose="02020603050405020304" pitchFamily="18" charset="0"/>
              </a:rPr>
              <a:t>Spicy Chicken</a:t>
            </a:r>
            <a:endParaRPr lang="en-US"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algn="ctr"/>
            <a:r>
              <a:rPr lang="en-US" dirty="0">
                <a:solidFill>
                  <a:schemeClr val="tx1">
                    <a:lumMod val="75000"/>
                    <a:lumOff val="25000"/>
                  </a:schemeClr>
                </a:solidFill>
                <a:latin typeface="Monotype Corsiva" panose="03010101010201010101" pitchFamily="66" charset="0"/>
                <a:ea typeface="Calibri" panose="020F0502020204030204" pitchFamily="34" charset="0"/>
                <a:cs typeface="Times New Roman" panose="02020603050405020304" pitchFamily="18" charset="0"/>
              </a:rPr>
              <a:t>Seafood's Mixed Vegetables</a:t>
            </a:r>
            <a:endParaRPr lang="en-US"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algn="ctr"/>
            <a:r>
              <a:rPr lang="en-US" dirty="0">
                <a:solidFill>
                  <a:schemeClr val="tx1">
                    <a:lumMod val="75000"/>
                    <a:lumOff val="25000"/>
                  </a:schemeClr>
                </a:solidFill>
                <a:latin typeface="Monotype Corsiva" panose="03010101010201010101" pitchFamily="66" charset="0"/>
                <a:ea typeface="Calibri" panose="020F0502020204030204" pitchFamily="34" charset="0"/>
                <a:cs typeface="Times New Roman" panose="02020603050405020304" pitchFamily="18" charset="0"/>
              </a:rPr>
              <a:t>Steamed Rice</a:t>
            </a:r>
          </a:p>
          <a:p>
            <a:pPr algn="ctr"/>
            <a:r>
              <a:rPr lang="en-US" dirty="0">
                <a:solidFill>
                  <a:schemeClr val="tx1">
                    <a:lumMod val="75000"/>
                    <a:lumOff val="25000"/>
                  </a:schemeClr>
                </a:solidFill>
                <a:effectLst/>
                <a:latin typeface="Monotype Corsiva" panose="03010101010201010101" pitchFamily="66" charset="0"/>
                <a:ea typeface="Calibri" panose="020F0502020204030204" pitchFamily="34" charset="0"/>
                <a:cs typeface="Times New Roman" panose="02020603050405020304" pitchFamily="18" charset="0"/>
              </a:rPr>
              <a:t>Fruit in Season</a:t>
            </a:r>
          </a:p>
          <a:p>
            <a:pPr algn="ctr"/>
            <a:r>
              <a:rPr lang="en-US" dirty="0">
                <a:solidFill>
                  <a:schemeClr val="tx1">
                    <a:lumMod val="75000"/>
                    <a:lumOff val="25000"/>
                  </a:schemeClr>
                </a:solidFill>
                <a:latin typeface="Monotype Corsiva" panose="03010101010201010101" pitchFamily="66" charset="0"/>
                <a:ea typeface="Calibri" panose="020F0502020204030204" pitchFamily="34" charset="0"/>
                <a:cs typeface="Times New Roman" panose="02020603050405020304" pitchFamily="18" charset="0"/>
              </a:rPr>
              <a:t>Iced Tea</a:t>
            </a:r>
            <a:endParaRPr lang="en-US"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p:cNvSpPr/>
          <p:nvPr/>
        </p:nvSpPr>
        <p:spPr>
          <a:xfrm>
            <a:off x="3886199" y="4701613"/>
            <a:ext cx="3581400" cy="2400657"/>
          </a:xfrm>
          <a:prstGeom prst="rect">
            <a:avLst/>
          </a:prstGeom>
        </p:spPr>
        <p:txBody>
          <a:bodyPr wrap="square">
            <a:spAutoFit/>
          </a:bodyPr>
          <a:lstStyle/>
          <a:p>
            <a:pPr algn="ctr"/>
            <a:r>
              <a:rPr lang="en-US" sz="2400" b="1" dirty="0">
                <a:solidFill>
                  <a:schemeClr val="tx1">
                    <a:lumMod val="75000"/>
                    <a:lumOff val="25000"/>
                  </a:schemeClr>
                </a:solidFill>
                <a:latin typeface="Monotype Corsiva" panose="03010101010201010101" pitchFamily="66" charset="0"/>
                <a:ea typeface="Calibri" panose="020F0502020204030204" pitchFamily="34" charset="0"/>
                <a:cs typeface="Times New Roman" panose="02020603050405020304" pitchFamily="18" charset="0"/>
              </a:rPr>
              <a:t>SET D</a:t>
            </a:r>
            <a:endParaRPr lang="en-US" sz="14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algn="ctr"/>
            <a:r>
              <a:rPr lang="en-US" dirty="0">
                <a:solidFill>
                  <a:schemeClr val="tx1">
                    <a:lumMod val="75000"/>
                    <a:lumOff val="25000"/>
                  </a:schemeClr>
                </a:solidFill>
                <a:latin typeface="Monotype Corsiva" panose="03010101010201010101" pitchFamily="66" charset="0"/>
                <a:ea typeface="Calibri" panose="020F0502020204030204" pitchFamily="34" charset="0"/>
                <a:cs typeface="Times New Roman" panose="02020603050405020304" pitchFamily="18" charset="0"/>
              </a:rPr>
              <a:t>Shrimp Chowder Soup</a:t>
            </a:r>
            <a:endParaRPr lang="en-US"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algn="ctr"/>
            <a:r>
              <a:rPr lang="en-US" dirty="0">
                <a:solidFill>
                  <a:schemeClr val="tx1">
                    <a:lumMod val="75000"/>
                    <a:lumOff val="25000"/>
                  </a:schemeClr>
                </a:solidFill>
                <a:latin typeface="Monotype Corsiva" panose="03010101010201010101" pitchFamily="66" charset="0"/>
                <a:ea typeface="Calibri" panose="020F0502020204030204" pitchFamily="34" charset="0"/>
                <a:cs typeface="Times New Roman" panose="02020603050405020304" pitchFamily="18" charset="0"/>
              </a:rPr>
              <a:t>Lemon Chicken</a:t>
            </a:r>
          </a:p>
          <a:p>
            <a:pPr algn="ctr"/>
            <a:r>
              <a:rPr lang="en-US" dirty="0">
                <a:solidFill>
                  <a:schemeClr val="tx1">
                    <a:lumMod val="75000"/>
                    <a:lumOff val="25000"/>
                  </a:schemeClr>
                </a:solidFill>
                <a:latin typeface="Monotype Corsiva" panose="03010101010201010101" pitchFamily="66" charset="0"/>
                <a:ea typeface="Calibri" panose="020F0502020204030204" pitchFamily="34" charset="0"/>
                <a:cs typeface="Times New Roman" panose="02020603050405020304" pitchFamily="18" charset="0"/>
              </a:rPr>
              <a:t>Spicy Pork Spareribs</a:t>
            </a:r>
            <a:endParaRPr lang="en-US"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algn="ctr"/>
            <a:r>
              <a:rPr lang="en-US" dirty="0">
                <a:solidFill>
                  <a:schemeClr val="tx1">
                    <a:lumMod val="75000"/>
                    <a:lumOff val="25000"/>
                  </a:schemeClr>
                </a:solidFill>
                <a:latin typeface="Monotype Corsiva" panose="03010101010201010101" pitchFamily="66" charset="0"/>
                <a:ea typeface="Calibri" panose="020F0502020204030204" pitchFamily="34" charset="0"/>
                <a:cs typeface="Times New Roman" panose="02020603050405020304" pitchFamily="18" charset="0"/>
              </a:rPr>
              <a:t>Mixed Vegetables</a:t>
            </a:r>
          </a:p>
          <a:p>
            <a:pPr algn="ctr"/>
            <a:r>
              <a:rPr lang="en-US" dirty="0">
                <a:solidFill>
                  <a:schemeClr val="tx1">
                    <a:lumMod val="75000"/>
                    <a:lumOff val="25000"/>
                  </a:schemeClr>
                </a:solidFill>
                <a:latin typeface="Monotype Corsiva" panose="03010101010201010101" pitchFamily="66" charset="0"/>
                <a:ea typeface="Calibri" panose="020F0502020204030204" pitchFamily="34" charset="0"/>
                <a:cs typeface="Times New Roman" panose="02020603050405020304" pitchFamily="18" charset="0"/>
              </a:rPr>
              <a:t>Steamed Rice</a:t>
            </a:r>
            <a:endParaRPr lang="en-US"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algn="ctr"/>
            <a:r>
              <a:rPr lang="en-US" dirty="0">
                <a:solidFill>
                  <a:schemeClr val="tx1">
                    <a:lumMod val="75000"/>
                    <a:lumOff val="25000"/>
                  </a:schemeClr>
                </a:solidFill>
                <a:latin typeface="Monotype Corsiva" panose="03010101010201010101" pitchFamily="66" charset="0"/>
                <a:ea typeface="Calibri" panose="020F0502020204030204" pitchFamily="34" charset="0"/>
                <a:cs typeface="Times New Roman" panose="02020603050405020304" pitchFamily="18" charset="0"/>
              </a:rPr>
              <a:t>Almond Jelly</a:t>
            </a:r>
            <a:endParaRPr lang="en-US"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algn="ctr"/>
            <a:r>
              <a:rPr lang="en-US" dirty="0">
                <a:solidFill>
                  <a:schemeClr val="tx1">
                    <a:lumMod val="75000"/>
                    <a:lumOff val="25000"/>
                  </a:schemeClr>
                </a:solidFill>
                <a:latin typeface="Monotype Corsiva" panose="03010101010201010101" pitchFamily="66" charset="0"/>
                <a:ea typeface="Calibri" panose="020F0502020204030204" pitchFamily="34" charset="0"/>
                <a:cs typeface="Times New Roman" panose="02020603050405020304" pitchFamily="18" charset="0"/>
              </a:rPr>
              <a:t>Iced Tea</a:t>
            </a:r>
            <a:endParaRPr lang="en-US"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angle 11"/>
          <p:cNvSpPr/>
          <p:nvPr/>
        </p:nvSpPr>
        <p:spPr>
          <a:xfrm>
            <a:off x="304799" y="7203758"/>
            <a:ext cx="3581400" cy="2462213"/>
          </a:xfrm>
          <a:prstGeom prst="rect">
            <a:avLst/>
          </a:prstGeom>
        </p:spPr>
        <p:txBody>
          <a:bodyPr wrap="square">
            <a:spAutoFit/>
          </a:bodyPr>
          <a:lstStyle/>
          <a:p>
            <a:pPr algn="ctr"/>
            <a:r>
              <a:rPr lang="en-US" sz="2400" b="1" dirty="0">
                <a:solidFill>
                  <a:schemeClr val="tx1">
                    <a:lumMod val="75000"/>
                    <a:lumOff val="25000"/>
                  </a:schemeClr>
                </a:solidFill>
                <a:latin typeface="Monotype Corsiva" panose="03010101010201010101" pitchFamily="66" charset="0"/>
                <a:ea typeface="Calibri" panose="020F0502020204030204" pitchFamily="34" charset="0"/>
                <a:cs typeface="Times New Roman" panose="02020603050405020304" pitchFamily="18" charset="0"/>
              </a:rPr>
              <a:t>SET E</a:t>
            </a:r>
            <a:endParaRPr lang="en-US" sz="14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algn="ctr"/>
            <a:r>
              <a:rPr lang="en-US" dirty="0" err="1">
                <a:solidFill>
                  <a:schemeClr val="tx1">
                    <a:lumMod val="75000"/>
                    <a:lumOff val="25000"/>
                  </a:schemeClr>
                </a:solidFill>
                <a:latin typeface="Monotype Corsiva" panose="03010101010201010101" pitchFamily="66" charset="0"/>
                <a:ea typeface="Calibri" panose="020F0502020204030204" pitchFamily="34" charset="0"/>
                <a:cs typeface="Times New Roman" panose="02020603050405020304" pitchFamily="18" charset="0"/>
              </a:rPr>
              <a:t>Misua</a:t>
            </a:r>
            <a:r>
              <a:rPr lang="en-US" dirty="0">
                <a:solidFill>
                  <a:schemeClr val="tx1">
                    <a:lumMod val="75000"/>
                    <a:lumOff val="25000"/>
                  </a:schemeClr>
                </a:solidFill>
                <a:latin typeface="Monotype Corsiva" panose="03010101010201010101" pitchFamily="66" charset="0"/>
                <a:ea typeface="Calibri" panose="020F0502020204030204" pitchFamily="34" charset="0"/>
                <a:cs typeface="Times New Roman" panose="02020603050405020304" pitchFamily="18" charset="0"/>
              </a:rPr>
              <a:t> Soup</a:t>
            </a:r>
            <a:endParaRPr lang="en-US"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algn="ctr"/>
            <a:r>
              <a:rPr lang="en-US" dirty="0">
                <a:solidFill>
                  <a:schemeClr val="tx1">
                    <a:lumMod val="75000"/>
                    <a:lumOff val="25000"/>
                  </a:schemeClr>
                </a:solidFill>
                <a:latin typeface="Monotype Corsiva" panose="03010101010201010101" pitchFamily="66" charset="0"/>
                <a:ea typeface="Calibri" panose="020F0502020204030204" pitchFamily="34" charset="0"/>
                <a:cs typeface="Times New Roman" panose="02020603050405020304" pitchFamily="18" charset="0"/>
              </a:rPr>
              <a:t>Fried Salmon</a:t>
            </a:r>
            <a:endParaRPr lang="en-US"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algn="ctr"/>
            <a:r>
              <a:rPr lang="en-US" dirty="0">
                <a:solidFill>
                  <a:schemeClr val="tx1">
                    <a:lumMod val="75000"/>
                    <a:lumOff val="25000"/>
                  </a:schemeClr>
                </a:solidFill>
                <a:latin typeface="Monotype Corsiva" panose="03010101010201010101" pitchFamily="66" charset="0"/>
                <a:ea typeface="Calibri" panose="020F0502020204030204" pitchFamily="34" charset="0"/>
                <a:cs typeface="Times New Roman" panose="02020603050405020304" pitchFamily="18" charset="0"/>
              </a:rPr>
              <a:t>Pork </a:t>
            </a:r>
            <a:r>
              <a:rPr lang="en-US" dirty="0" err="1">
                <a:solidFill>
                  <a:schemeClr val="tx1">
                    <a:lumMod val="75000"/>
                    <a:lumOff val="25000"/>
                  </a:schemeClr>
                </a:solidFill>
                <a:latin typeface="Monotype Corsiva" panose="03010101010201010101" pitchFamily="66" charset="0"/>
                <a:ea typeface="Calibri" panose="020F0502020204030204" pitchFamily="34" charset="0"/>
                <a:cs typeface="Times New Roman" panose="02020603050405020304" pitchFamily="18" charset="0"/>
              </a:rPr>
              <a:t>Asado</a:t>
            </a:r>
            <a:endParaRPr lang="en-US"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algn="ctr"/>
            <a:r>
              <a:rPr lang="en-US" dirty="0" err="1">
                <a:solidFill>
                  <a:schemeClr val="tx1">
                    <a:lumMod val="75000"/>
                    <a:lumOff val="25000"/>
                  </a:schemeClr>
                </a:solidFill>
                <a:latin typeface="Monotype Corsiva" panose="03010101010201010101" pitchFamily="66" charset="0"/>
                <a:ea typeface="Calibri" panose="020F0502020204030204" pitchFamily="34" charset="0"/>
                <a:cs typeface="Times New Roman" panose="02020603050405020304" pitchFamily="18" charset="0"/>
              </a:rPr>
              <a:t>Pakbet</a:t>
            </a:r>
            <a:endParaRPr lang="en-US"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algn="ctr"/>
            <a:r>
              <a:rPr lang="en-US" dirty="0">
                <a:solidFill>
                  <a:schemeClr val="tx1">
                    <a:lumMod val="75000"/>
                    <a:lumOff val="25000"/>
                  </a:schemeClr>
                </a:solidFill>
                <a:latin typeface="Monotype Corsiva" panose="03010101010201010101" pitchFamily="66" charset="0"/>
                <a:ea typeface="Calibri" panose="020F0502020204030204" pitchFamily="34" charset="0"/>
                <a:cs typeface="Times New Roman" panose="02020603050405020304" pitchFamily="18" charset="0"/>
              </a:rPr>
              <a:t>Steamed Rice</a:t>
            </a:r>
          </a:p>
          <a:p>
            <a:pPr algn="ctr"/>
            <a:r>
              <a:rPr lang="en-US" dirty="0">
                <a:solidFill>
                  <a:schemeClr val="tx1">
                    <a:lumMod val="75000"/>
                    <a:lumOff val="25000"/>
                  </a:schemeClr>
                </a:solidFill>
                <a:effectLst/>
                <a:latin typeface="Monotype Corsiva" panose="03010101010201010101" pitchFamily="66" charset="0"/>
                <a:ea typeface="Calibri" panose="020F0502020204030204" pitchFamily="34" charset="0"/>
                <a:cs typeface="Times New Roman" panose="02020603050405020304" pitchFamily="18" charset="0"/>
              </a:rPr>
              <a:t>Fruit in Season</a:t>
            </a:r>
          </a:p>
          <a:p>
            <a:pPr algn="ctr"/>
            <a:r>
              <a:rPr lang="en-US" dirty="0">
                <a:solidFill>
                  <a:schemeClr val="tx1">
                    <a:lumMod val="75000"/>
                    <a:lumOff val="25000"/>
                  </a:schemeClr>
                </a:solidFill>
                <a:latin typeface="Monotype Corsiva" panose="03010101010201010101" pitchFamily="66" charset="0"/>
                <a:ea typeface="Calibri" panose="020F0502020204030204" pitchFamily="34" charset="0"/>
                <a:cs typeface="Times New Roman" panose="02020603050405020304" pitchFamily="18" charset="0"/>
              </a:rPr>
              <a:t>Iced Tea</a:t>
            </a:r>
            <a:endParaRPr lang="en-US"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angle 12"/>
          <p:cNvSpPr/>
          <p:nvPr/>
        </p:nvSpPr>
        <p:spPr>
          <a:xfrm>
            <a:off x="3886199" y="7209903"/>
            <a:ext cx="3581400" cy="2462213"/>
          </a:xfrm>
          <a:prstGeom prst="rect">
            <a:avLst/>
          </a:prstGeom>
        </p:spPr>
        <p:txBody>
          <a:bodyPr wrap="square">
            <a:spAutoFit/>
          </a:bodyPr>
          <a:lstStyle/>
          <a:p>
            <a:pPr algn="ctr"/>
            <a:r>
              <a:rPr lang="en-US" sz="2400" b="1" dirty="0">
                <a:solidFill>
                  <a:schemeClr val="tx1">
                    <a:lumMod val="75000"/>
                    <a:lumOff val="25000"/>
                  </a:schemeClr>
                </a:solidFill>
                <a:latin typeface="Monotype Corsiva" panose="03010101010201010101" pitchFamily="66" charset="0"/>
                <a:ea typeface="Calibri" panose="020F0502020204030204" pitchFamily="34" charset="0"/>
                <a:cs typeface="Times New Roman" panose="02020603050405020304" pitchFamily="18" charset="0"/>
              </a:rPr>
              <a:t>SET F</a:t>
            </a:r>
            <a:endParaRPr lang="en-US" sz="14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algn="ctr"/>
            <a:r>
              <a:rPr lang="en-US" dirty="0" err="1">
                <a:solidFill>
                  <a:schemeClr val="tx1">
                    <a:lumMod val="75000"/>
                    <a:lumOff val="25000"/>
                  </a:schemeClr>
                </a:solidFill>
                <a:latin typeface="Monotype Corsiva" panose="03010101010201010101" pitchFamily="66" charset="0"/>
                <a:ea typeface="Calibri" panose="020F0502020204030204" pitchFamily="34" charset="0"/>
                <a:cs typeface="Times New Roman" panose="02020603050405020304" pitchFamily="18" charset="0"/>
              </a:rPr>
              <a:t>Sinigang</a:t>
            </a:r>
            <a:r>
              <a:rPr lang="en-US" dirty="0">
                <a:solidFill>
                  <a:schemeClr val="tx1">
                    <a:lumMod val="75000"/>
                    <a:lumOff val="25000"/>
                  </a:schemeClr>
                </a:solidFill>
                <a:latin typeface="Monotype Corsiva" panose="03010101010201010101" pitchFamily="66" charset="0"/>
                <a:ea typeface="Calibri" panose="020F0502020204030204" pitchFamily="34" charset="0"/>
                <a:cs typeface="Times New Roman" panose="02020603050405020304" pitchFamily="18" charset="0"/>
              </a:rPr>
              <a:t> Soup</a:t>
            </a:r>
            <a:endParaRPr lang="en-US"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algn="ctr"/>
            <a:r>
              <a:rPr lang="en-US" dirty="0" err="1">
                <a:solidFill>
                  <a:schemeClr val="tx1">
                    <a:lumMod val="75000"/>
                    <a:lumOff val="25000"/>
                  </a:schemeClr>
                </a:solidFill>
                <a:latin typeface="Monotype Corsiva" panose="03010101010201010101" pitchFamily="66" charset="0"/>
                <a:ea typeface="Calibri" panose="020F0502020204030204" pitchFamily="34" charset="0"/>
                <a:cs typeface="Times New Roman" panose="02020603050405020304" pitchFamily="18" charset="0"/>
              </a:rPr>
              <a:t>Inihaw</a:t>
            </a:r>
            <a:r>
              <a:rPr lang="en-US" dirty="0">
                <a:solidFill>
                  <a:schemeClr val="tx1">
                    <a:lumMod val="75000"/>
                    <a:lumOff val="25000"/>
                  </a:schemeClr>
                </a:solidFill>
                <a:latin typeface="Monotype Corsiva" panose="03010101010201010101" pitchFamily="66" charset="0"/>
                <a:ea typeface="Calibri" panose="020F0502020204030204" pitchFamily="34" charset="0"/>
                <a:cs typeface="Times New Roman" panose="02020603050405020304" pitchFamily="18" charset="0"/>
              </a:rPr>
              <a:t> </a:t>
            </a:r>
            <a:r>
              <a:rPr lang="en-US" dirty="0" err="1">
                <a:solidFill>
                  <a:schemeClr val="tx1">
                    <a:lumMod val="75000"/>
                    <a:lumOff val="25000"/>
                  </a:schemeClr>
                </a:solidFill>
                <a:latin typeface="Monotype Corsiva" panose="03010101010201010101" pitchFamily="66" charset="0"/>
                <a:ea typeface="Calibri" panose="020F0502020204030204" pitchFamily="34" charset="0"/>
                <a:cs typeface="Times New Roman" panose="02020603050405020304" pitchFamily="18" charset="0"/>
              </a:rPr>
              <a:t>na</a:t>
            </a:r>
            <a:r>
              <a:rPr lang="en-US" dirty="0">
                <a:solidFill>
                  <a:schemeClr val="tx1">
                    <a:lumMod val="75000"/>
                    <a:lumOff val="25000"/>
                  </a:schemeClr>
                </a:solidFill>
                <a:latin typeface="Monotype Corsiva" panose="03010101010201010101" pitchFamily="66" charset="0"/>
                <a:ea typeface="Calibri" panose="020F0502020204030204" pitchFamily="34" charset="0"/>
                <a:cs typeface="Times New Roman" panose="02020603050405020304" pitchFamily="18" charset="0"/>
              </a:rPr>
              <a:t> </a:t>
            </a:r>
            <a:r>
              <a:rPr lang="en-US" dirty="0" err="1">
                <a:solidFill>
                  <a:schemeClr val="tx1">
                    <a:lumMod val="75000"/>
                    <a:lumOff val="25000"/>
                  </a:schemeClr>
                </a:solidFill>
                <a:latin typeface="Monotype Corsiva" panose="03010101010201010101" pitchFamily="66" charset="0"/>
                <a:ea typeface="Calibri" panose="020F0502020204030204" pitchFamily="34" charset="0"/>
                <a:cs typeface="Times New Roman" panose="02020603050405020304" pitchFamily="18" charset="0"/>
              </a:rPr>
              <a:t>Liempo</a:t>
            </a:r>
            <a:endParaRPr lang="en-US"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algn="ctr"/>
            <a:r>
              <a:rPr lang="en-US" dirty="0">
                <a:solidFill>
                  <a:schemeClr val="tx1">
                    <a:lumMod val="75000"/>
                    <a:lumOff val="25000"/>
                  </a:schemeClr>
                </a:solidFill>
                <a:latin typeface="Monotype Corsiva" panose="03010101010201010101" pitchFamily="66" charset="0"/>
                <a:ea typeface="Calibri" panose="020F0502020204030204" pitchFamily="34" charset="0"/>
                <a:cs typeface="Times New Roman" panose="02020603050405020304" pitchFamily="18" charset="0"/>
              </a:rPr>
              <a:t>Spicy Squid</a:t>
            </a:r>
            <a:endParaRPr lang="en-US"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algn="ctr"/>
            <a:r>
              <a:rPr lang="en-US" dirty="0">
                <a:solidFill>
                  <a:schemeClr val="tx1">
                    <a:lumMod val="75000"/>
                    <a:lumOff val="25000"/>
                  </a:schemeClr>
                </a:solidFill>
                <a:latin typeface="Monotype Corsiva" panose="03010101010201010101" pitchFamily="66" charset="0"/>
                <a:ea typeface="Calibri" panose="020F0502020204030204" pitchFamily="34" charset="0"/>
                <a:cs typeface="Times New Roman" panose="02020603050405020304" pitchFamily="18" charset="0"/>
              </a:rPr>
              <a:t>Steamed Vegetables</a:t>
            </a:r>
            <a:endParaRPr lang="en-US"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algn="ctr"/>
            <a:r>
              <a:rPr lang="en-US" dirty="0">
                <a:solidFill>
                  <a:schemeClr val="tx1">
                    <a:lumMod val="75000"/>
                    <a:lumOff val="25000"/>
                  </a:schemeClr>
                </a:solidFill>
                <a:latin typeface="Monotype Corsiva" panose="03010101010201010101" pitchFamily="66" charset="0"/>
                <a:ea typeface="Calibri" panose="020F0502020204030204" pitchFamily="34" charset="0"/>
                <a:cs typeface="Times New Roman" panose="02020603050405020304" pitchFamily="18" charset="0"/>
              </a:rPr>
              <a:t>Steamed Rice</a:t>
            </a:r>
          </a:p>
          <a:p>
            <a:pPr algn="ctr"/>
            <a:r>
              <a:rPr lang="en-US" dirty="0">
                <a:solidFill>
                  <a:schemeClr val="tx1">
                    <a:lumMod val="75000"/>
                    <a:lumOff val="25000"/>
                  </a:schemeClr>
                </a:solidFill>
                <a:effectLst/>
                <a:latin typeface="Monotype Corsiva" panose="03010101010201010101" pitchFamily="66" charset="0"/>
                <a:ea typeface="Calibri" panose="020F0502020204030204" pitchFamily="34" charset="0"/>
                <a:cs typeface="Times New Roman" panose="02020603050405020304" pitchFamily="18" charset="0"/>
              </a:rPr>
              <a:t>Sweet Potato</a:t>
            </a:r>
          </a:p>
          <a:p>
            <a:pPr algn="ctr"/>
            <a:r>
              <a:rPr lang="en-US" dirty="0">
                <a:solidFill>
                  <a:schemeClr val="tx1">
                    <a:lumMod val="75000"/>
                    <a:lumOff val="25000"/>
                  </a:schemeClr>
                </a:solidFill>
                <a:latin typeface="Monotype Corsiva" panose="03010101010201010101" pitchFamily="66" charset="0"/>
                <a:ea typeface="Calibri" panose="020F0502020204030204" pitchFamily="34" charset="0"/>
                <a:cs typeface="Times New Roman" panose="02020603050405020304" pitchFamily="18" charset="0"/>
              </a:rPr>
              <a:t>Iced Tea</a:t>
            </a:r>
            <a:endParaRPr lang="en-US"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p:cNvSpPr txBox="1"/>
          <p:nvPr/>
        </p:nvSpPr>
        <p:spPr>
          <a:xfrm>
            <a:off x="2558632" y="444675"/>
            <a:ext cx="5039833" cy="707886"/>
          </a:xfrm>
          <a:prstGeom prst="rect">
            <a:avLst/>
          </a:prstGeom>
          <a:noFill/>
        </p:spPr>
        <p:txBody>
          <a:bodyPr wrap="square" rtlCol="0">
            <a:spAutoFit/>
          </a:bodyPr>
          <a:lstStyle/>
          <a:p>
            <a:pPr algn="r"/>
            <a:r>
              <a:rPr lang="en-US" sz="1000" dirty="0" err="1">
                <a:latin typeface="Century Gothic" panose="020B0502020202020204" pitchFamily="34" charset="0"/>
              </a:rPr>
              <a:t>Sitio</a:t>
            </a:r>
            <a:r>
              <a:rPr lang="en-US" sz="1000" dirty="0">
                <a:latin typeface="Century Gothic" panose="020B0502020202020204" pitchFamily="34" charset="0"/>
              </a:rPr>
              <a:t> </a:t>
            </a:r>
            <a:r>
              <a:rPr lang="en-US" sz="1000" dirty="0" err="1">
                <a:latin typeface="Century Gothic" panose="020B0502020202020204" pitchFamily="34" charset="0"/>
              </a:rPr>
              <a:t>Marucdoc</a:t>
            </a:r>
            <a:r>
              <a:rPr lang="en-US" sz="1000" dirty="0">
                <a:latin typeface="Century Gothic" panose="020B0502020202020204" pitchFamily="34" charset="0"/>
              </a:rPr>
              <a:t>, </a:t>
            </a:r>
            <a:r>
              <a:rPr lang="en-US" sz="1000" dirty="0" err="1">
                <a:latin typeface="Century Gothic" panose="020B0502020202020204" pitchFamily="34" charset="0"/>
              </a:rPr>
              <a:t>Brgy</a:t>
            </a:r>
            <a:r>
              <a:rPr lang="en-US" sz="1000" dirty="0">
                <a:latin typeface="Century Gothic" panose="020B0502020202020204" pitchFamily="34" charset="0"/>
              </a:rPr>
              <a:t>. </a:t>
            </a:r>
            <a:r>
              <a:rPr lang="en-US" sz="1000" dirty="0" err="1">
                <a:latin typeface="Century Gothic" panose="020B0502020202020204" pitchFamily="34" charset="0"/>
              </a:rPr>
              <a:t>Nagbalayong</a:t>
            </a:r>
            <a:r>
              <a:rPr lang="en-US" sz="1000" dirty="0">
                <a:latin typeface="Century Gothic" panose="020B0502020202020204" pitchFamily="34" charset="0"/>
              </a:rPr>
              <a:t>, </a:t>
            </a:r>
            <a:r>
              <a:rPr lang="en-US" sz="1000" dirty="0" err="1">
                <a:latin typeface="Century Gothic" panose="020B0502020202020204" pitchFamily="34" charset="0"/>
              </a:rPr>
              <a:t>Morong</a:t>
            </a:r>
            <a:r>
              <a:rPr lang="en-US" sz="1000" dirty="0">
                <a:latin typeface="Century Gothic" panose="020B0502020202020204" pitchFamily="34" charset="0"/>
              </a:rPr>
              <a:t> Bataan</a:t>
            </a:r>
          </a:p>
          <a:p>
            <a:pPr algn="r"/>
            <a:r>
              <a:rPr lang="en-US" sz="1000" dirty="0">
                <a:latin typeface="Century Gothic" panose="020B0502020202020204" pitchFamily="34" charset="0"/>
              </a:rPr>
              <a:t>Manila Office: Rm M07, Prince Jun Condominium, 42 </a:t>
            </a:r>
            <a:r>
              <a:rPr lang="en-US" sz="1000" dirty="0" err="1">
                <a:latin typeface="Century Gothic" panose="020B0502020202020204" pitchFamily="34" charset="0"/>
              </a:rPr>
              <a:t>Timog</a:t>
            </a:r>
            <a:r>
              <a:rPr lang="en-US" sz="1000" dirty="0">
                <a:latin typeface="Century Gothic" panose="020B0502020202020204" pitchFamily="34" charset="0"/>
              </a:rPr>
              <a:t> Ave. Quezon City</a:t>
            </a:r>
          </a:p>
          <a:p>
            <a:pPr algn="r"/>
            <a:r>
              <a:rPr lang="en-US" sz="1000" dirty="0">
                <a:latin typeface="Century Gothic" panose="020B0502020202020204" pitchFamily="34" charset="0"/>
              </a:rPr>
              <a:t>Mobile No: 0921-8998271Tel: 02 425-3004; 373-5052</a:t>
            </a:r>
          </a:p>
          <a:p>
            <a:pPr algn="r"/>
            <a:r>
              <a:rPr lang="en-US" sz="1000" dirty="0">
                <a:latin typeface="Century Gothic" panose="020B0502020202020204" pitchFamily="34" charset="0"/>
              </a:rPr>
              <a:t>Website: </a:t>
            </a:r>
            <a:r>
              <a:rPr lang="en-US" sz="1000" dirty="0">
                <a:latin typeface="Century Gothic" panose="020B0502020202020204" pitchFamily="34" charset="0"/>
                <a:hlinkClick r:id="rId3"/>
              </a:rPr>
              <a:t>www.vistavenice.com.ph</a:t>
            </a:r>
            <a:r>
              <a:rPr lang="en-US" sz="1000" dirty="0">
                <a:latin typeface="Century Gothic" panose="020B0502020202020204" pitchFamily="34" charset="0"/>
              </a:rPr>
              <a:t> | Email</a:t>
            </a:r>
            <a:r>
              <a:rPr lang="en-US" sz="1000">
                <a:latin typeface="Century Gothic" panose="020B0502020202020204" pitchFamily="34" charset="0"/>
              </a:rPr>
              <a:t>: sales@vistavenice.com.ph </a:t>
            </a:r>
            <a:endParaRPr lang="en-US" sz="1000" dirty="0">
              <a:latin typeface="Century Gothic" panose="020B0502020202020204" pitchFamily="34" charset="0"/>
            </a:endParaRPr>
          </a:p>
        </p:txBody>
      </p:sp>
    </p:spTree>
    <p:extLst>
      <p:ext uri="{BB962C8B-B14F-4D97-AF65-F5344CB8AC3E}">
        <p14:creationId xmlns:p14="http://schemas.microsoft.com/office/powerpoint/2010/main" val="23681151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7772400" cy="1152561"/>
          </a:xfrm>
          <a:prstGeom prst="rect">
            <a:avLst/>
          </a:prstGeom>
        </p:spPr>
      </p:pic>
      <p:sp>
        <p:nvSpPr>
          <p:cNvPr id="10" name="TextBox 9"/>
          <p:cNvSpPr txBox="1"/>
          <p:nvPr/>
        </p:nvSpPr>
        <p:spPr>
          <a:xfrm>
            <a:off x="1333499" y="1140554"/>
            <a:ext cx="5105401" cy="738664"/>
          </a:xfrm>
          <a:prstGeom prst="rect">
            <a:avLst/>
          </a:prstGeom>
          <a:noFill/>
        </p:spPr>
        <p:txBody>
          <a:bodyPr wrap="square" rtlCol="0">
            <a:spAutoFit/>
          </a:bodyPr>
          <a:lstStyle/>
          <a:p>
            <a:pPr algn="ctr"/>
            <a:r>
              <a:rPr lang="en-US" sz="2000" b="1" dirty="0">
                <a:solidFill>
                  <a:schemeClr val="tx1">
                    <a:lumMod val="75000"/>
                    <a:lumOff val="25000"/>
                  </a:schemeClr>
                </a:solidFill>
              </a:rPr>
              <a:t>VISTA VENICE OVERNIGHT ACCOMMODATION</a:t>
            </a:r>
          </a:p>
          <a:p>
            <a:pPr algn="ctr"/>
            <a:r>
              <a:rPr lang="en-US" sz="1100" i="1" dirty="0">
                <a:solidFill>
                  <a:schemeClr val="tx1">
                    <a:lumMod val="75000"/>
                    <a:lumOff val="25000"/>
                  </a:schemeClr>
                </a:solidFill>
              </a:rPr>
              <a:t>“Our resort offers fully air-conditioned rooms complete with Colored TV, Cable Channels, Private Bathroom with hot &amp; cold shower”</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2838835"/>
            <a:ext cx="2739309" cy="1828800"/>
          </a:xfrm>
          <a:prstGeom prst="roundRect">
            <a:avLst>
              <a:gd name="adj" fmla="val 8594"/>
            </a:avLst>
          </a:prstGeom>
          <a:solidFill>
            <a:srgbClr val="FFFFFF">
              <a:shade val="85000"/>
            </a:srgbClr>
          </a:solidFill>
          <a:ln>
            <a:noFill/>
          </a:ln>
          <a:effectLst>
            <a:reflection blurRad="12700" stA="38000" endPos="20000" dist="5000" dir="5400000" sy="-100000" algn="bl" rotWithShape="0"/>
          </a:effectLst>
        </p:spPr>
      </p:pic>
      <p:sp>
        <p:nvSpPr>
          <p:cNvPr id="11" name="TextBox 10"/>
          <p:cNvSpPr txBox="1"/>
          <p:nvPr/>
        </p:nvSpPr>
        <p:spPr>
          <a:xfrm>
            <a:off x="321365" y="2411328"/>
            <a:ext cx="7277100" cy="338554"/>
          </a:xfrm>
          <a:prstGeom prst="rect">
            <a:avLst/>
          </a:prstGeom>
          <a:noFill/>
        </p:spPr>
        <p:txBody>
          <a:bodyPr wrap="square" rtlCol="0">
            <a:spAutoFit/>
          </a:bodyPr>
          <a:lstStyle/>
          <a:p>
            <a:r>
              <a:rPr lang="en-US" sz="1600" dirty="0">
                <a:solidFill>
                  <a:schemeClr val="tx1">
                    <a:lumMod val="75000"/>
                    <a:lumOff val="25000"/>
                  </a:schemeClr>
                </a:solidFill>
              </a:rPr>
              <a:t>Two (2) Couples Rooms – </a:t>
            </a:r>
            <a:r>
              <a:rPr lang="en-US" sz="1600" i="1" dirty="0">
                <a:solidFill>
                  <a:schemeClr val="tx1">
                    <a:lumMod val="75000"/>
                    <a:lumOff val="25000"/>
                  </a:schemeClr>
                </a:solidFill>
              </a:rPr>
              <a:t>Tulip 3 &amp; 4</a:t>
            </a:r>
            <a:endParaRPr lang="en-US" sz="1050" i="1" dirty="0">
              <a:solidFill>
                <a:schemeClr val="tx1">
                  <a:lumMod val="75000"/>
                  <a:lumOff val="25000"/>
                </a:schemeClr>
              </a:solidFill>
            </a:endParaRPr>
          </a:p>
        </p:txBody>
      </p:sp>
      <p:sp>
        <p:nvSpPr>
          <p:cNvPr id="12" name="TextBox 11"/>
          <p:cNvSpPr txBox="1"/>
          <p:nvPr/>
        </p:nvSpPr>
        <p:spPr>
          <a:xfrm>
            <a:off x="3238500" y="2798455"/>
            <a:ext cx="4343400" cy="1654299"/>
          </a:xfrm>
          <a:prstGeom prst="rect">
            <a:avLst/>
          </a:prstGeom>
          <a:noFill/>
        </p:spPr>
        <p:txBody>
          <a:bodyPr wrap="square" rtlCol="0">
            <a:spAutoFit/>
          </a:bodyPr>
          <a:lstStyle/>
          <a:p>
            <a:r>
              <a:rPr lang="en-PH" sz="1000" i="1" dirty="0">
                <a:solidFill>
                  <a:schemeClr val="tx1">
                    <a:lumMod val="75000"/>
                    <a:lumOff val="25000"/>
                  </a:schemeClr>
                </a:solidFill>
              </a:rPr>
              <a:t>(Lean Rate)</a:t>
            </a:r>
            <a:r>
              <a:rPr lang="en-PH" sz="1000" dirty="0">
                <a:solidFill>
                  <a:schemeClr val="tx1">
                    <a:lumMod val="75000"/>
                    <a:lumOff val="25000"/>
                  </a:schemeClr>
                </a:solidFill>
              </a:rPr>
              <a:t> ₱2,750.00 </a:t>
            </a:r>
            <a:endParaRPr lang="en-US" sz="1000" dirty="0">
              <a:solidFill>
                <a:schemeClr val="tx1">
                  <a:lumMod val="75000"/>
                  <a:lumOff val="25000"/>
                </a:schemeClr>
              </a:solidFill>
            </a:endParaRPr>
          </a:p>
          <a:p>
            <a:r>
              <a:rPr lang="en-PH" sz="1000" i="1" dirty="0">
                <a:solidFill>
                  <a:schemeClr val="tx1">
                    <a:lumMod val="75000"/>
                    <a:lumOff val="25000"/>
                  </a:schemeClr>
                </a:solidFill>
              </a:rPr>
              <a:t>(Peak Rate) </a:t>
            </a:r>
            <a:r>
              <a:rPr lang="en-PH" sz="1000" dirty="0">
                <a:solidFill>
                  <a:schemeClr val="tx1">
                    <a:lumMod val="75000"/>
                    <a:lumOff val="25000"/>
                  </a:schemeClr>
                </a:solidFill>
              </a:rPr>
              <a:t>₱2,900.00 </a:t>
            </a:r>
            <a:endParaRPr lang="en-US" sz="1000" dirty="0">
              <a:solidFill>
                <a:schemeClr val="tx1">
                  <a:lumMod val="75000"/>
                  <a:lumOff val="25000"/>
                </a:schemeClr>
              </a:solidFill>
            </a:endParaRPr>
          </a:p>
          <a:p>
            <a:pPr marL="171450" lvl="0" indent="-171450">
              <a:buFont typeface="Wingdings" panose="05000000000000000000" pitchFamily="2" charset="2"/>
              <a:buChar char="§"/>
            </a:pPr>
            <a:r>
              <a:rPr lang="en-PH" sz="1000" dirty="0">
                <a:solidFill>
                  <a:schemeClr val="tx1">
                    <a:lumMod val="75000"/>
                    <a:lumOff val="25000"/>
                  </a:schemeClr>
                </a:solidFill>
              </a:rPr>
              <a:t>One (1) Double size bed</a:t>
            </a:r>
          </a:p>
          <a:p>
            <a:pPr marL="171450" lvl="0" indent="-171450">
              <a:buFont typeface="Wingdings" panose="05000000000000000000" pitchFamily="2" charset="2"/>
              <a:buChar char="§"/>
            </a:pPr>
            <a:r>
              <a:rPr lang="en-PH" sz="1000" dirty="0">
                <a:solidFill>
                  <a:schemeClr val="tx1">
                    <a:lumMod val="75000"/>
                    <a:lumOff val="25000"/>
                  </a:schemeClr>
                </a:solidFill>
              </a:rPr>
              <a:t>Good for two (2) persons</a:t>
            </a:r>
            <a:endParaRPr lang="en-US" sz="1000" dirty="0">
              <a:solidFill>
                <a:schemeClr val="tx1">
                  <a:lumMod val="75000"/>
                  <a:lumOff val="25000"/>
                </a:schemeClr>
              </a:solidFill>
            </a:endParaRPr>
          </a:p>
          <a:p>
            <a:pPr marL="171450" lvl="0" indent="-171450">
              <a:buFont typeface="Wingdings" panose="05000000000000000000" pitchFamily="2" charset="2"/>
              <a:buChar char="§"/>
            </a:pPr>
            <a:r>
              <a:rPr lang="en-PH" sz="1000" dirty="0">
                <a:solidFill>
                  <a:schemeClr val="tx1">
                    <a:lumMod val="75000"/>
                    <a:lumOff val="25000"/>
                  </a:schemeClr>
                </a:solidFill>
              </a:rPr>
              <a:t>With complimentary breakfast for two (2) persons</a:t>
            </a:r>
            <a:endParaRPr lang="en-US" sz="1000" dirty="0">
              <a:solidFill>
                <a:schemeClr val="tx1">
                  <a:lumMod val="75000"/>
                  <a:lumOff val="25000"/>
                </a:schemeClr>
              </a:solidFill>
            </a:endParaRPr>
          </a:p>
          <a:p>
            <a:pPr marL="171450" lvl="0" indent="-171450">
              <a:buFont typeface="Wingdings" panose="05000000000000000000" pitchFamily="2" charset="2"/>
              <a:buChar char="§"/>
            </a:pPr>
            <a:r>
              <a:rPr lang="en-PH" sz="1000" dirty="0">
                <a:solidFill>
                  <a:schemeClr val="tx1">
                    <a:lumMod val="75000"/>
                    <a:lumOff val="25000"/>
                  </a:schemeClr>
                </a:solidFill>
              </a:rPr>
              <a:t>Air-conditioning </a:t>
            </a:r>
            <a:endParaRPr lang="en-US" sz="1000" dirty="0">
              <a:solidFill>
                <a:schemeClr val="tx1">
                  <a:lumMod val="75000"/>
                  <a:lumOff val="25000"/>
                </a:schemeClr>
              </a:solidFill>
            </a:endParaRPr>
          </a:p>
          <a:p>
            <a:pPr marL="171450" lvl="0" indent="-171450">
              <a:buFont typeface="Wingdings" panose="05000000000000000000" pitchFamily="2" charset="2"/>
              <a:buChar char="§"/>
            </a:pPr>
            <a:r>
              <a:rPr lang="en-PH" sz="1000" dirty="0">
                <a:solidFill>
                  <a:schemeClr val="tx1">
                    <a:lumMod val="75000"/>
                    <a:lumOff val="25000"/>
                  </a:schemeClr>
                </a:solidFill>
              </a:rPr>
              <a:t>Cable TV</a:t>
            </a:r>
            <a:endParaRPr lang="en-US" sz="1000" dirty="0">
              <a:solidFill>
                <a:schemeClr val="tx1">
                  <a:lumMod val="75000"/>
                  <a:lumOff val="25000"/>
                </a:schemeClr>
              </a:solidFill>
            </a:endParaRPr>
          </a:p>
          <a:p>
            <a:pPr marL="171450" lvl="0" indent="-171450">
              <a:buFont typeface="Wingdings" panose="05000000000000000000" pitchFamily="2" charset="2"/>
              <a:buChar char="§"/>
            </a:pPr>
            <a:r>
              <a:rPr lang="en-PH" sz="1000" dirty="0">
                <a:solidFill>
                  <a:schemeClr val="tx1">
                    <a:lumMod val="75000"/>
                    <a:lumOff val="25000"/>
                  </a:schemeClr>
                </a:solidFill>
              </a:rPr>
              <a:t>Comfort Room</a:t>
            </a:r>
            <a:r>
              <a:rPr lang="en-US" sz="1000" dirty="0">
                <a:solidFill>
                  <a:schemeClr val="tx1">
                    <a:lumMod val="75000"/>
                    <a:lumOff val="25000"/>
                  </a:schemeClr>
                </a:solidFill>
              </a:rPr>
              <a:t> with </a:t>
            </a:r>
            <a:r>
              <a:rPr lang="en-PH" sz="1000" dirty="0">
                <a:solidFill>
                  <a:schemeClr val="tx1">
                    <a:lumMod val="75000"/>
                    <a:lumOff val="25000"/>
                  </a:schemeClr>
                </a:solidFill>
              </a:rPr>
              <a:t>Hot/Cold shower </a:t>
            </a:r>
            <a:endParaRPr lang="en-US" sz="1000" dirty="0">
              <a:solidFill>
                <a:schemeClr val="tx1">
                  <a:lumMod val="75000"/>
                  <a:lumOff val="25000"/>
                </a:schemeClr>
              </a:solidFill>
            </a:endParaRPr>
          </a:p>
          <a:p>
            <a:pPr marL="171450" lvl="0" indent="-171450">
              <a:buFont typeface="Wingdings" panose="05000000000000000000" pitchFamily="2" charset="2"/>
              <a:buChar char="§"/>
            </a:pPr>
            <a:r>
              <a:rPr lang="en-PH" sz="1000" dirty="0">
                <a:solidFill>
                  <a:schemeClr val="tx1">
                    <a:lumMod val="75000"/>
                    <a:lumOff val="25000"/>
                  </a:schemeClr>
                </a:solidFill>
              </a:rPr>
              <a:t>Free toiletries</a:t>
            </a:r>
            <a:endParaRPr lang="en-US" sz="1000" dirty="0">
              <a:solidFill>
                <a:schemeClr val="tx1">
                  <a:lumMod val="75000"/>
                  <a:lumOff val="25000"/>
                </a:schemeClr>
              </a:solidFill>
            </a:endParaRPr>
          </a:p>
          <a:p>
            <a:pPr marL="171450" lvl="0" indent="-171450">
              <a:buFont typeface="Wingdings" panose="05000000000000000000" pitchFamily="2" charset="2"/>
              <a:buChar char="§"/>
            </a:pPr>
            <a:r>
              <a:rPr lang="en-PH" sz="1000" dirty="0">
                <a:solidFill>
                  <a:schemeClr val="tx1">
                    <a:lumMod val="75000"/>
                    <a:lumOff val="25000"/>
                  </a:schemeClr>
                </a:solidFill>
              </a:rPr>
              <a:t>Free two (2) bottled water</a:t>
            </a:r>
            <a:endParaRPr lang="en-US" sz="1000" dirty="0">
              <a:solidFill>
                <a:schemeClr val="tx1">
                  <a:lumMod val="75000"/>
                  <a:lumOff val="25000"/>
                </a:schemeClr>
              </a:solidFill>
            </a:endParaRPr>
          </a:p>
        </p:txBody>
      </p:sp>
      <p:sp>
        <p:nvSpPr>
          <p:cNvPr id="15" name="TextBox 14"/>
          <p:cNvSpPr txBox="1"/>
          <p:nvPr/>
        </p:nvSpPr>
        <p:spPr>
          <a:xfrm>
            <a:off x="321365" y="4875977"/>
            <a:ext cx="7277100" cy="338554"/>
          </a:xfrm>
          <a:prstGeom prst="rect">
            <a:avLst/>
          </a:prstGeom>
          <a:noFill/>
        </p:spPr>
        <p:txBody>
          <a:bodyPr wrap="square" rtlCol="0">
            <a:spAutoFit/>
          </a:bodyPr>
          <a:lstStyle/>
          <a:p>
            <a:r>
              <a:rPr lang="en-US" sz="1600" dirty="0">
                <a:solidFill>
                  <a:schemeClr val="tx1">
                    <a:lumMod val="75000"/>
                    <a:lumOff val="25000"/>
                  </a:schemeClr>
                </a:solidFill>
              </a:rPr>
              <a:t>Six (6) Deluxe Room - </a:t>
            </a:r>
            <a:r>
              <a:rPr lang="en-US" sz="1600" i="1" dirty="0">
                <a:solidFill>
                  <a:schemeClr val="tx1">
                    <a:lumMod val="75000"/>
                    <a:lumOff val="25000"/>
                  </a:schemeClr>
                </a:solidFill>
              </a:rPr>
              <a:t>Jasmine 1 to 6</a:t>
            </a:r>
            <a:endParaRPr lang="en-US" sz="1050" i="1" dirty="0">
              <a:solidFill>
                <a:schemeClr val="tx1">
                  <a:lumMod val="75000"/>
                  <a:lumOff val="25000"/>
                </a:schemeClr>
              </a:solidFill>
            </a:endParaRPr>
          </a:p>
        </p:txBody>
      </p:sp>
      <p:sp>
        <p:nvSpPr>
          <p:cNvPr id="16" name="TextBox 15"/>
          <p:cNvSpPr txBox="1"/>
          <p:nvPr/>
        </p:nvSpPr>
        <p:spPr>
          <a:xfrm>
            <a:off x="3238500" y="5214531"/>
            <a:ext cx="4343400" cy="1631216"/>
          </a:xfrm>
          <a:prstGeom prst="rect">
            <a:avLst/>
          </a:prstGeom>
          <a:noFill/>
        </p:spPr>
        <p:txBody>
          <a:bodyPr wrap="square" rtlCol="0">
            <a:spAutoFit/>
          </a:bodyPr>
          <a:lstStyle/>
          <a:p>
            <a:r>
              <a:rPr lang="en-PH" sz="1000" i="1" dirty="0">
                <a:solidFill>
                  <a:schemeClr val="tx1">
                    <a:lumMod val="75000"/>
                    <a:lumOff val="25000"/>
                  </a:schemeClr>
                </a:solidFill>
              </a:rPr>
              <a:t>(Lean Rate)</a:t>
            </a:r>
            <a:r>
              <a:rPr lang="en-PH" sz="1000" dirty="0">
                <a:solidFill>
                  <a:schemeClr val="tx1">
                    <a:lumMod val="75000"/>
                    <a:lumOff val="25000"/>
                  </a:schemeClr>
                </a:solidFill>
              </a:rPr>
              <a:t> ₱4,500.00 </a:t>
            </a:r>
            <a:endParaRPr lang="en-US" sz="1000" dirty="0">
              <a:solidFill>
                <a:schemeClr val="tx1">
                  <a:lumMod val="75000"/>
                  <a:lumOff val="25000"/>
                </a:schemeClr>
              </a:solidFill>
            </a:endParaRPr>
          </a:p>
          <a:p>
            <a:r>
              <a:rPr lang="en-PH" sz="1000" i="1" dirty="0">
                <a:solidFill>
                  <a:schemeClr val="tx1">
                    <a:lumMod val="75000"/>
                    <a:lumOff val="25000"/>
                  </a:schemeClr>
                </a:solidFill>
              </a:rPr>
              <a:t>(Peak Rate) </a:t>
            </a:r>
            <a:r>
              <a:rPr lang="en-PH" sz="1000" dirty="0">
                <a:solidFill>
                  <a:schemeClr val="tx1">
                    <a:lumMod val="75000"/>
                    <a:lumOff val="25000"/>
                  </a:schemeClr>
                </a:solidFill>
              </a:rPr>
              <a:t>₱4,950.00 </a:t>
            </a:r>
            <a:endParaRPr lang="en-US" sz="1000" dirty="0">
              <a:solidFill>
                <a:schemeClr val="tx1">
                  <a:lumMod val="75000"/>
                  <a:lumOff val="25000"/>
                </a:schemeClr>
              </a:solidFill>
            </a:endParaRPr>
          </a:p>
          <a:p>
            <a:pPr marL="171450" lvl="0" indent="-171450">
              <a:buFont typeface="Wingdings" panose="05000000000000000000" pitchFamily="2" charset="2"/>
              <a:buChar char="§"/>
            </a:pPr>
            <a:r>
              <a:rPr lang="en-PH" sz="1000" dirty="0">
                <a:solidFill>
                  <a:schemeClr val="tx1">
                    <a:lumMod val="75000"/>
                    <a:lumOff val="25000"/>
                  </a:schemeClr>
                </a:solidFill>
              </a:rPr>
              <a:t>Two (2) Double size bed</a:t>
            </a:r>
          </a:p>
          <a:p>
            <a:pPr marL="171450" lvl="0" indent="-171450">
              <a:buFont typeface="Wingdings" panose="05000000000000000000" pitchFamily="2" charset="2"/>
              <a:buChar char="§"/>
            </a:pPr>
            <a:r>
              <a:rPr lang="en-PH" sz="1000" dirty="0">
                <a:solidFill>
                  <a:schemeClr val="tx1">
                    <a:lumMod val="75000"/>
                    <a:lumOff val="25000"/>
                  </a:schemeClr>
                </a:solidFill>
              </a:rPr>
              <a:t>Good for four (4) persons</a:t>
            </a:r>
          </a:p>
          <a:p>
            <a:pPr marL="171450" lvl="0" indent="-171450">
              <a:buFont typeface="Wingdings" panose="05000000000000000000" pitchFamily="2" charset="2"/>
              <a:buChar char="§"/>
            </a:pPr>
            <a:r>
              <a:rPr lang="en-PH" sz="1000" dirty="0">
                <a:solidFill>
                  <a:schemeClr val="tx1">
                    <a:lumMod val="75000"/>
                    <a:lumOff val="25000"/>
                  </a:schemeClr>
                </a:solidFill>
              </a:rPr>
              <a:t>With complimentary breakfast for four (4) persons</a:t>
            </a:r>
            <a:endParaRPr lang="en-US" sz="1000" dirty="0">
              <a:solidFill>
                <a:schemeClr val="tx1">
                  <a:lumMod val="75000"/>
                  <a:lumOff val="25000"/>
                </a:schemeClr>
              </a:solidFill>
            </a:endParaRPr>
          </a:p>
          <a:p>
            <a:pPr marL="171450" lvl="0" indent="-171450">
              <a:buFont typeface="Wingdings" panose="05000000000000000000" pitchFamily="2" charset="2"/>
              <a:buChar char="§"/>
            </a:pPr>
            <a:r>
              <a:rPr lang="en-PH" sz="1000" dirty="0">
                <a:solidFill>
                  <a:schemeClr val="tx1">
                    <a:lumMod val="75000"/>
                    <a:lumOff val="25000"/>
                  </a:schemeClr>
                </a:solidFill>
              </a:rPr>
              <a:t>Air-conditioning </a:t>
            </a:r>
            <a:endParaRPr lang="en-US" sz="1000" dirty="0">
              <a:solidFill>
                <a:schemeClr val="tx1">
                  <a:lumMod val="75000"/>
                  <a:lumOff val="25000"/>
                </a:schemeClr>
              </a:solidFill>
            </a:endParaRPr>
          </a:p>
          <a:p>
            <a:pPr marL="171450" lvl="0" indent="-171450">
              <a:buFont typeface="Wingdings" panose="05000000000000000000" pitchFamily="2" charset="2"/>
              <a:buChar char="§"/>
            </a:pPr>
            <a:r>
              <a:rPr lang="en-PH" sz="1000" dirty="0">
                <a:solidFill>
                  <a:schemeClr val="tx1">
                    <a:lumMod val="75000"/>
                    <a:lumOff val="25000"/>
                  </a:schemeClr>
                </a:solidFill>
              </a:rPr>
              <a:t>Cable TV</a:t>
            </a:r>
            <a:endParaRPr lang="en-US" sz="1000" dirty="0">
              <a:solidFill>
                <a:schemeClr val="tx1">
                  <a:lumMod val="75000"/>
                  <a:lumOff val="25000"/>
                </a:schemeClr>
              </a:solidFill>
            </a:endParaRPr>
          </a:p>
          <a:p>
            <a:pPr marL="171450" lvl="0" indent="-171450">
              <a:buFont typeface="Wingdings" panose="05000000000000000000" pitchFamily="2" charset="2"/>
              <a:buChar char="§"/>
            </a:pPr>
            <a:r>
              <a:rPr lang="en-PH" sz="1000" dirty="0">
                <a:solidFill>
                  <a:schemeClr val="tx1">
                    <a:lumMod val="75000"/>
                    <a:lumOff val="25000"/>
                  </a:schemeClr>
                </a:solidFill>
              </a:rPr>
              <a:t>Comfort Room</a:t>
            </a:r>
            <a:r>
              <a:rPr lang="en-US" sz="1000" dirty="0">
                <a:solidFill>
                  <a:schemeClr val="tx1">
                    <a:lumMod val="75000"/>
                    <a:lumOff val="25000"/>
                  </a:schemeClr>
                </a:solidFill>
              </a:rPr>
              <a:t> with </a:t>
            </a:r>
            <a:r>
              <a:rPr lang="en-PH" sz="1000" dirty="0">
                <a:solidFill>
                  <a:schemeClr val="tx1">
                    <a:lumMod val="75000"/>
                    <a:lumOff val="25000"/>
                  </a:schemeClr>
                </a:solidFill>
              </a:rPr>
              <a:t>Hot/Cold shower </a:t>
            </a:r>
            <a:endParaRPr lang="en-US" sz="1000" dirty="0">
              <a:solidFill>
                <a:schemeClr val="tx1">
                  <a:lumMod val="75000"/>
                  <a:lumOff val="25000"/>
                </a:schemeClr>
              </a:solidFill>
            </a:endParaRPr>
          </a:p>
          <a:p>
            <a:pPr marL="171450" lvl="0" indent="-171450">
              <a:buFont typeface="Wingdings" panose="05000000000000000000" pitchFamily="2" charset="2"/>
              <a:buChar char="§"/>
            </a:pPr>
            <a:r>
              <a:rPr lang="en-PH" sz="1000" dirty="0">
                <a:solidFill>
                  <a:schemeClr val="tx1">
                    <a:lumMod val="75000"/>
                    <a:lumOff val="25000"/>
                  </a:schemeClr>
                </a:solidFill>
              </a:rPr>
              <a:t>Free toiletries</a:t>
            </a:r>
            <a:endParaRPr lang="en-US" sz="1000" dirty="0">
              <a:solidFill>
                <a:schemeClr val="tx1">
                  <a:lumMod val="75000"/>
                  <a:lumOff val="25000"/>
                </a:schemeClr>
              </a:solidFill>
            </a:endParaRPr>
          </a:p>
          <a:p>
            <a:pPr marL="171450" lvl="0" indent="-171450">
              <a:buFont typeface="Wingdings" panose="05000000000000000000" pitchFamily="2" charset="2"/>
              <a:buChar char="§"/>
            </a:pPr>
            <a:r>
              <a:rPr lang="en-PH" sz="1000" dirty="0">
                <a:solidFill>
                  <a:schemeClr val="tx1">
                    <a:lumMod val="75000"/>
                    <a:lumOff val="25000"/>
                  </a:schemeClr>
                </a:solidFill>
              </a:rPr>
              <a:t>Free four (4) bottled water</a:t>
            </a:r>
            <a:endParaRPr lang="en-US" sz="1000" dirty="0">
              <a:solidFill>
                <a:schemeClr val="tx1">
                  <a:lumMod val="75000"/>
                  <a:lumOff val="25000"/>
                </a:schemeClr>
              </a:solidFill>
            </a:endParaRP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1365" y="5269627"/>
            <a:ext cx="2739309" cy="1828800"/>
          </a:xfrm>
          <a:prstGeom prst="roundRect">
            <a:avLst>
              <a:gd name="adj" fmla="val 8594"/>
            </a:avLst>
          </a:prstGeom>
          <a:solidFill>
            <a:srgbClr val="FFFFFF">
              <a:shade val="85000"/>
            </a:srgbClr>
          </a:solidFill>
          <a:ln>
            <a:noFill/>
          </a:ln>
          <a:effectLst>
            <a:reflection blurRad="12700" stA="38000" endPos="20000" dist="5000" dir="5400000" sy="-100000" algn="bl" rotWithShape="0"/>
          </a:effectLst>
        </p:spPr>
      </p:pic>
      <p:sp>
        <p:nvSpPr>
          <p:cNvPr id="18" name="TextBox 17"/>
          <p:cNvSpPr txBox="1"/>
          <p:nvPr/>
        </p:nvSpPr>
        <p:spPr>
          <a:xfrm>
            <a:off x="321365" y="1850998"/>
            <a:ext cx="7277100" cy="577081"/>
          </a:xfrm>
          <a:prstGeom prst="rect">
            <a:avLst/>
          </a:prstGeom>
          <a:noFill/>
        </p:spPr>
        <p:txBody>
          <a:bodyPr wrap="square" rtlCol="0">
            <a:spAutoFit/>
          </a:bodyPr>
          <a:lstStyle/>
          <a:p>
            <a:r>
              <a:rPr lang="en-US" sz="1050" b="1" i="1" dirty="0">
                <a:solidFill>
                  <a:srgbClr val="F87D02"/>
                </a:solidFill>
              </a:rPr>
              <a:t>*Off Peak Months:</a:t>
            </a:r>
            <a:r>
              <a:rPr lang="en-US" sz="1050" i="1" dirty="0">
                <a:solidFill>
                  <a:srgbClr val="F87D02"/>
                </a:solidFill>
              </a:rPr>
              <a:t> </a:t>
            </a:r>
            <a:r>
              <a:rPr lang="en-US" sz="1050" i="1" dirty="0">
                <a:solidFill>
                  <a:schemeClr val="tx1">
                    <a:lumMod val="75000"/>
                    <a:lumOff val="25000"/>
                  </a:schemeClr>
                </a:solidFill>
              </a:rPr>
              <a:t>January 15 – February 28 | June 16 – November 15</a:t>
            </a:r>
            <a:endParaRPr lang="en-US" sz="1050" dirty="0">
              <a:solidFill>
                <a:schemeClr val="tx1">
                  <a:lumMod val="75000"/>
                  <a:lumOff val="25000"/>
                </a:schemeClr>
              </a:solidFill>
            </a:endParaRPr>
          </a:p>
          <a:p>
            <a:r>
              <a:rPr lang="en-US" sz="1050" b="1" i="1" dirty="0">
                <a:solidFill>
                  <a:srgbClr val="F87D02"/>
                </a:solidFill>
              </a:rPr>
              <a:t>*Peak Months:</a:t>
            </a:r>
            <a:r>
              <a:rPr lang="en-US" sz="1050" i="1" dirty="0">
                <a:solidFill>
                  <a:srgbClr val="F87D02"/>
                </a:solidFill>
              </a:rPr>
              <a:t> </a:t>
            </a:r>
            <a:r>
              <a:rPr lang="en-US" sz="1050" i="1" dirty="0">
                <a:solidFill>
                  <a:schemeClr val="tx1">
                    <a:lumMod val="75000"/>
                    <a:lumOff val="25000"/>
                  </a:schemeClr>
                </a:solidFill>
              </a:rPr>
              <a:t>March 1 – June 15 | November 16 – January 14 | Long Week &amp; Holidays</a:t>
            </a:r>
          </a:p>
          <a:p>
            <a:r>
              <a:rPr lang="en-US" sz="1050" b="1" i="1" dirty="0">
                <a:solidFill>
                  <a:schemeClr val="tx1">
                    <a:lumMod val="75000"/>
                    <a:lumOff val="25000"/>
                  </a:schemeClr>
                </a:solidFill>
              </a:rPr>
              <a:t>Note: </a:t>
            </a:r>
            <a:r>
              <a:rPr lang="en-US" sz="1050" i="1" dirty="0">
                <a:solidFill>
                  <a:schemeClr val="tx1">
                    <a:lumMod val="75000"/>
                    <a:lumOff val="25000"/>
                  </a:schemeClr>
                </a:solidFill>
              </a:rPr>
              <a:t>Beach is 10 to 15 minute drive away from the resort</a:t>
            </a:r>
            <a:r>
              <a:rPr lang="en-US" sz="1050" i="1" dirty="0">
                <a:solidFill>
                  <a:schemeClr val="tx1">
                    <a:lumMod val="65000"/>
                    <a:lumOff val="35000"/>
                  </a:schemeClr>
                </a:solidFill>
              </a:rPr>
              <a:t>.</a:t>
            </a:r>
            <a:endParaRPr lang="en-US" sz="1050" dirty="0">
              <a:solidFill>
                <a:schemeClr val="tx1">
                  <a:lumMod val="65000"/>
                  <a:lumOff val="35000"/>
                </a:schemeClr>
              </a:solidFill>
            </a:endParaRPr>
          </a:p>
        </p:txBody>
      </p:sp>
      <p:sp>
        <p:nvSpPr>
          <p:cNvPr id="14" name="TextBox 13"/>
          <p:cNvSpPr txBox="1"/>
          <p:nvPr/>
        </p:nvSpPr>
        <p:spPr>
          <a:xfrm>
            <a:off x="3255066" y="7696200"/>
            <a:ext cx="4343400" cy="2246769"/>
          </a:xfrm>
          <a:prstGeom prst="rect">
            <a:avLst/>
          </a:prstGeom>
          <a:noFill/>
        </p:spPr>
        <p:txBody>
          <a:bodyPr wrap="square" rtlCol="0">
            <a:spAutoFit/>
          </a:bodyPr>
          <a:lstStyle/>
          <a:p>
            <a:r>
              <a:rPr lang="en-PH" sz="1000" i="1" dirty="0">
                <a:solidFill>
                  <a:schemeClr val="tx1">
                    <a:lumMod val="75000"/>
                    <a:lumOff val="25000"/>
                  </a:schemeClr>
                </a:solidFill>
              </a:rPr>
              <a:t>(Lean Rate)</a:t>
            </a:r>
            <a:r>
              <a:rPr lang="en-PH" sz="1000" dirty="0">
                <a:solidFill>
                  <a:schemeClr val="tx1">
                    <a:lumMod val="75000"/>
                    <a:lumOff val="25000"/>
                  </a:schemeClr>
                </a:solidFill>
              </a:rPr>
              <a:t> ₱5,000.00 </a:t>
            </a:r>
            <a:endParaRPr lang="en-US" sz="1000" dirty="0">
              <a:solidFill>
                <a:schemeClr val="tx1">
                  <a:lumMod val="75000"/>
                  <a:lumOff val="25000"/>
                </a:schemeClr>
              </a:solidFill>
            </a:endParaRPr>
          </a:p>
          <a:p>
            <a:r>
              <a:rPr lang="en-PH" sz="1000" i="1" dirty="0">
                <a:solidFill>
                  <a:schemeClr val="tx1">
                    <a:lumMod val="75000"/>
                    <a:lumOff val="25000"/>
                  </a:schemeClr>
                </a:solidFill>
              </a:rPr>
              <a:t>(Peak Rate) </a:t>
            </a:r>
            <a:r>
              <a:rPr lang="en-PH" sz="1000" dirty="0">
                <a:solidFill>
                  <a:schemeClr val="tx1">
                    <a:lumMod val="75000"/>
                    <a:lumOff val="25000"/>
                  </a:schemeClr>
                </a:solidFill>
              </a:rPr>
              <a:t>₱5,500.00 </a:t>
            </a:r>
            <a:endParaRPr lang="en-US" sz="1000" dirty="0">
              <a:solidFill>
                <a:schemeClr val="tx1">
                  <a:lumMod val="75000"/>
                  <a:lumOff val="25000"/>
                </a:schemeClr>
              </a:solidFill>
            </a:endParaRPr>
          </a:p>
          <a:p>
            <a:pPr marL="171450" lvl="0" indent="-171450">
              <a:buFont typeface="Wingdings" panose="05000000000000000000" pitchFamily="2" charset="2"/>
              <a:buChar char="§"/>
            </a:pPr>
            <a:r>
              <a:rPr lang="en-PH" sz="1000" dirty="0">
                <a:solidFill>
                  <a:schemeClr val="tx1">
                    <a:lumMod val="75000"/>
                    <a:lumOff val="25000"/>
                  </a:schemeClr>
                </a:solidFill>
              </a:rPr>
              <a:t>One (1) Queen size bed &amp; One (1) Double size bed</a:t>
            </a:r>
          </a:p>
          <a:p>
            <a:pPr marL="171450" lvl="0" indent="-171450">
              <a:buFont typeface="Wingdings" panose="05000000000000000000" pitchFamily="2" charset="2"/>
              <a:buChar char="§"/>
            </a:pPr>
            <a:r>
              <a:rPr lang="en-PH" sz="1000" dirty="0">
                <a:solidFill>
                  <a:schemeClr val="tx1">
                    <a:lumMod val="75000"/>
                    <a:lumOff val="25000"/>
                  </a:schemeClr>
                </a:solidFill>
              </a:rPr>
              <a:t>Good for four (4) persons</a:t>
            </a:r>
          </a:p>
          <a:p>
            <a:pPr marL="171450" indent="-171450">
              <a:buFont typeface="Wingdings" panose="05000000000000000000" pitchFamily="2" charset="2"/>
              <a:buChar char="§"/>
            </a:pPr>
            <a:r>
              <a:rPr lang="en-PH" sz="1000" dirty="0">
                <a:solidFill>
                  <a:schemeClr val="tx1">
                    <a:lumMod val="75000"/>
                    <a:lumOff val="25000"/>
                  </a:schemeClr>
                </a:solidFill>
              </a:rPr>
              <a:t>Maximum of five (5) persons in a room with charge of P750 (Lean) / P950 (Peak) for the 5</a:t>
            </a:r>
            <a:r>
              <a:rPr lang="en-PH" sz="1000" baseline="30000" dirty="0">
                <a:solidFill>
                  <a:schemeClr val="tx1">
                    <a:lumMod val="75000"/>
                    <a:lumOff val="25000"/>
                  </a:schemeClr>
                </a:solidFill>
              </a:rPr>
              <a:t>th</a:t>
            </a:r>
            <a:r>
              <a:rPr lang="en-PH" sz="1000" dirty="0">
                <a:solidFill>
                  <a:schemeClr val="tx1">
                    <a:lumMod val="75000"/>
                    <a:lumOff val="25000"/>
                  </a:schemeClr>
                </a:solidFill>
              </a:rPr>
              <a:t> person with breakfast</a:t>
            </a:r>
            <a:endParaRPr lang="en-US" sz="1000" dirty="0">
              <a:solidFill>
                <a:schemeClr val="tx1">
                  <a:lumMod val="75000"/>
                  <a:lumOff val="25000"/>
                </a:schemeClr>
              </a:solidFill>
            </a:endParaRPr>
          </a:p>
          <a:p>
            <a:pPr marL="171450" lvl="0" indent="-171450">
              <a:buFont typeface="Wingdings" panose="05000000000000000000" pitchFamily="2" charset="2"/>
              <a:buChar char="§"/>
            </a:pPr>
            <a:r>
              <a:rPr lang="en-PH" sz="1000" dirty="0">
                <a:solidFill>
                  <a:schemeClr val="tx1">
                    <a:lumMod val="75000"/>
                    <a:lumOff val="25000"/>
                  </a:schemeClr>
                </a:solidFill>
              </a:rPr>
              <a:t>With complimentary breakfast for four (4) persons</a:t>
            </a:r>
            <a:endParaRPr lang="en-US" sz="1000" dirty="0">
              <a:solidFill>
                <a:schemeClr val="tx1">
                  <a:lumMod val="75000"/>
                  <a:lumOff val="25000"/>
                </a:schemeClr>
              </a:solidFill>
            </a:endParaRPr>
          </a:p>
          <a:p>
            <a:pPr marL="171450" lvl="0" indent="-171450">
              <a:buFont typeface="Wingdings" panose="05000000000000000000" pitchFamily="2" charset="2"/>
              <a:buChar char="§"/>
            </a:pPr>
            <a:r>
              <a:rPr lang="en-PH" sz="1000" dirty="0">
                <a:solidFill>
                  <a:schemeClr val="tx1">
                    <a:lumMod val="75000"/>
                    <a:lumOff val="25000"/>
                  </a:schemeClr>
                </a:solidFill>
              </a:rPr>
              <a:t>Air-conditioning </a:t>
            </a:r>
            <a:endParaRPr lang="en-US" sz="1000" dirty="0">
              <a:solidFill>
                <a:schemeClr val="tx1">
                  <a:lumMod val="75000"/>
                  <a:lumOff val="25000"/>
                </a:schemeClr>
              </a:solidFill>
            </a:endParaRPr>
          </a:p>
          <a:p>
            <a:pPr marL="171450" lvl="0" indent="-171450">
              <a:buFont typeface="Wingdings" panose="05000000000000000000" pitchFamily="2" charset="2"/>
              <a:buChar char="§"/>
            </a:pPr>
            <a:r>
              <a:rPr lang="en-PH" sz="1000" dirty="0">
                <a:solidFill>
                  <a:schemeClr val="tx1">
                    <a:lumMod val="75000"/>
                    <a:lumOff val="25000"/>
                  </a:schemeClr>
                </a:solidFill>
              </a:rPr>
              <a:t>Cable TV</a:t>
            </a:r>
          </a:p>
          <a:p>
            <a:pPr marL="171450" lvl="0" indent="-171450">
              <a:buFont typeface="Wingdings" panose="05000000000000000000" pitchFamily="2" charset="2"/>
              <a:buChar char="§"/>
            </a:pPr>
            <a:r>
              <a:rPr lang="en-PH" sz="1000" dirty="0">
                <a:solidFill>
                  <a:schemeClr val="tx1">
                    <a:lumMod val="75000"/>
                    <a:lumOff val="25000"/>
                  </a:schemeClr>
                </a:solidFill>
              </a:rPr>
              <a:t>Mini refrigerator</a:t>
            </a:r>
            <a:endParaRPr lang="en-US" sz="1000" dirty="0">
              <a:solidFill>
                <a:schemeClr val="tx1">
                  <a:lumMod val="75000"/>
                  <a:lumOff val="25000"/>
                </a:schemeClr>
              </a:solidFill>
            </a:endParaRPr>
          </a:p>
          <a:p>
            <a:pPr marL="171450" lvl="0" indent="-171450">
              <a:buFont typeface="Wingdings" panose="05000000000000000000" pitchFamily="2" charset="2"/>
              <a:buChar char="§"/>
            </a:pPr>
            <a:r>
              <a:rPr lang="en-PH" sz="1000" dirty="0">
                <a:solidFill>
                  <a:schemeClr val="tx1">
                    <a:lumMod val="75000"/>
                    <a:lumOff val="25000"/>
                  </a:schemeClr>
                </a:solidFill>
              </a:rPr>
              <a:t>Comfort Room</a:t>
            </a:r>
            <a:r>
              <a:rPr lang="en-US" sz="1000" dirty="0">
                <a:solidFill>
                  <a:schemeClr val="tx1">
                    <a:lumMod val="75000"/>
                    <a:lumOff val="25000"/>
                  </a:schemeClr>
                </a:solidFill>
              </a:rPr>
              <a:t> with </a:t>
            </a:r>
            <a:r>
              <a:rPr lang="en-PH" sz="1000" dirty="0">
                <a:solidFill>
                  <a:schemeClr val="tx1">
                    <a:lumMod val="75000"/>
                    <a:lumOff val="25000"/>
                  </a:schemeClr>
                </a:solidFill>
              </a:rPr>
              <a:t>Hot/Cold shower </a:t>
            </a:r>
          </a:p>
          <a:p>
            <a:pPr marL="171450" lvl="0" indent="-171450">
              <a:buFont typeface="Wingdings" panose="05000000000000000000" pitchFamily="2" charset="2"/>
              <a:buChar char="§"/>
            </a:pPr>
            <a:r>
              <a:rPr lang="en-PH" sz="1000" dirty="0">
                <a:solidFill>
                  <a:schemeClr val="tx1">
                    <a:lumMod val="75000"/>
                    <a:lumOff val="25000"/>
                  </a:schemeClr>
                </a:solidFill>
              </a:rPr>
              <a:t>With balcony</a:t>
            </a:r>
            <a:endParaRPr lang="en-US" sz="1000" dirty="0">
              <a:solidFill>
                <a:schemeClr val="tx1">
                  <a:lumMod val="75000"/>
                  <a:lumOff val="25000"/>
                </a:schemeClr>
              </a:solidFill>
            </a:endParaRPr>
          </a:p>
          <a:p>
            <a:pPr marL="171450" lvl="0" indent="-171450">
              <a:buFont typeface="Wingdings" panose="05000000000000000000" pitchFamily="2" charset="2"/>
              <a:buChar char="§"/>
            </a:pPr>
            <a:r>
              <a:rPr lang="en-PH" sz="1000" dirty="0">
                <a:solidFill>
                  <a:schemeClr val="tx1">
                    <a:lumMod val="75000"/>
                    <a:lumOff val="25000"/>
                  </a:schemeClr>
                </a:solidFill>
              </a:rPr>
              <a:t>Free toiletries</a:t>
            </a:r>
            <a:endParaRPr lang="en-US" sz="1000" dirty="0">
              <a:solidFill>
                <a:schemeClr val="tx1">
                  <a:lumMod val="75000"/>
                  <a:lumOff val="25000"/>
                </a:schemeClr>
              </a:solidFill>
            </a:endParaRPr>
          </a:p>
          <a:p>
            <a:pPr marL="171450" lvl="0" indent="-171450">
              <a:buFont typeface="Wingdings" panose="05000000000000000000" pitchFamily="2" charset="2"/>
              <a:buChar char="§"/>
            </a:pPr>
            <a:r>
              <a:rPr lang="en-PH" sz="1000" dirty="0">
                <a:solidFill>
                  <a:schemeClr val="tx1">
                    <a:lumMod val="75000"/>
                    <a:lumOff val="25000"/>
                  </a:schemeClr>
                </a:solidFill>
              </a:rPr>
              <a:t>Free four (4) bottled water</a:t>
            </a:r>
            <a:endParaRPr lang="en-US" sz="1000" dirty="0">
              <a:solidFill>
                <a:schemeClr val="tx1">
                  <a:lumMod val="75000"/>
                  <a:lumOff val="25000"/>
                </a:schemeClr>
              </a:solidFill>
            </a:endParaRPr>
          </a:p>
        </p:txBody>
      </p:sp>
      <p:sp>
        <p:nvSpPr>
          <p:cNvPr id="20" name="TextBox 19"/>
          <p:cNvSpPr txBox="1"/>
          <p:nvPr/>
        </p:nvSpPr>
        <p:spPr>
          <a:xfrm>
            <a:off x="247650" y="7306769"/>
            <a:ext cx="7277100" cy="338554"/>
          </a:xfrm>
          <a:prstGeom prst="rect">
            <a:avLst/>
          </a:prstGeom>
          <a:noFill/>
        </p:spPr>
        <p:txBody>
          <a:bodyPr wrap="square" rtlCol="0">
            <a:spAutoFit/>
          </a:bodyPr>
          <a:lstStyle/>
          <a:p>
            <a:r>
              <a:rPr lang="en-US" sz="1600" dirty="0">
                <a:solidFill>
                  <a:schemeClr val="tx1">
                    <a:lumMod val="75000"/>
                    <a:lumOff val="25000"/>
                  </a:schemeClr>
                </a:solidFill>
              </a:rPr>
              <a:t>Four (4) Premier Rooms – </a:t>
            </a:r>
            <a:r>
              <a:rPr lang="en-US" sz="1600" i="1" dirty="0">
                <a:solidFill>
                  <a:schemeClr val="tx1">
                    <a:lumMod val="75000"/>
                    <a:lumOff val="25000"/>
                  </a:schemeClr>
                </a:solidFill>
              </a:rPr>
              <a:t>Rose 1 to 4</a:t>
            </a:r>
            <a:endParaRPr lang="en-US" sz="1050" i="1" dirty="0">
              <a:solidFill>
                <a:schemeClr val="tx1">
                  <a:lumMod val="75000"/>
                  <a:lumOff val="25000"/>
                </a:schemeClr>
              </a:solidFill>
            </a:endParaRPr>
          </a:p>
        </p:txBody>
      </p:sp>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1365" y="7696200"/>
            <a:ext cx="2739309" cy="1828800"/>
          </a:xfrm>
          <a:prstGeom prst="roundRect">
            <a:avLst>
              <a:gd name="adj" fmla="val 8594"/>
            </a:avLst>
          </a:prstGeom>
          <a:solidFill>
            <a:srgbClr val="FFFFFF">
              <a:shade val="85000"/>
            </a:srgbClr>
          </a:solidFill>
          <a:ln>
            <a:noFill/>
          </a:ln>
          <a:effectLst>
            <a:reflection blurRad="12700" stA="38000" endPos="20000" dist="5000" dir="5400000" sy="-100000" algn="bl" rotWithShape="0"/>
          </a:effectLst>
        </p:spPr>
      </p:pic>
      <p:sp>
        <p:nvSpPr>
          <p:cNvPr id="23" name="TextBox 22"/>
          <p:cNvSpPr txBox="1"/>
          <p:nvPr/>
        </p:nvSpPr>
        <p:spPr>
          <a:xfrm>
            <a:off x="2558632" y="444675"/>
            <a:ext cx="5039833" cy="707886"/>
          </a:xfrm>
          <a:prstGeom prst="rect">
            <a:avLst/>
          </a:prstGeom>
          <a:noFill/>
        </p:spPr>
        <p:txBody>
          <a:bodyPr wrap="square" rtlCol="0">
            <a:spAutoFit/>
          </a:bodyPr>
          <a:lstStyle/>
          <a:p>
            <a:pPr algn="r"/>
            <a:r>
              <a:rPr lang="en-US" sz="1000" dirty="0" err="1">
                <a:latin typeface="Century Gothic" panose="020B0502020202020204" pitchFamily="34" charset="0"/>
              </a:rPr>
              <a:t>Sitio</a:t>
            </a:r>
            <a:r>
              <a:rPr lang="en-US" sz="1000" dirty="0">
                <a:latin typeface="Century Gothic" panose="020B0502020202020204" pitchFamily="34" charset="0"/>
              </a:rPr>
              <a:t> </a:t>
            </a:r>
            <a:r>
              <a:rPr lang="en-US" sz="1000" dirty="0" err="1">
                <a:latin typeface="Century Gothic" panose="020B0502020202020204" pitchFamily="34" charset="0"/>
              </a:rPr>
              <a:t>Marucdoc</a:t>
            </a:r>
            <a:r>
              <a:rPr lang="en-US" sz="1000" dirty="0">
                <a:latin typeface="Century Gothic" panose="020B0502020202020204" pitchFamily="34" charset="0"/>
              </a:rPr>
              <a:t>, </a:t>
            </a:r>
            <a:r>
              <a:rPr lang="en-US" sz="1000" dirty="0" err="1">
                <a:latin typeface="Century Gothic" panose="020B0502020202020204" pitchFamily="34" charset="0"/>
              </a:rPr>
              <a:t>Brgy</a:t>
            </a:r>
            <a:r>
              <a:rPr lang="en-US" sz="1000" dirty="0">
                <a:latin typeface="Century Gothic" panose="020B0502020202020204" pitchFamily="34" charset="0"/>
              </a:rPr>
              <a:t>. </a:t>
            </a:r>
            <a:r>
              <a:rPr lang="en-US" sz="1000" dirty="0" err="1">
                <a:latin typeface="Century Gothic" panose="020B0502020202020204" pitchFamily="34" charset="0"/>
              </a:rPr>
              <a:t>Nagbalayong</a:t>
            </a:r>
            <a:r>
              <a:rPr lang="en-US" sz="1000" dirty="0">
                <a:latin typeface="Century Gothic" panose="020B0502020202020204" pitchFamily="34" charset="0"/>
              </a:rPr>
              <a:t>, </a:t>
            </a:r>
            <a:r>
              <a:rPr lang="en-US" sz="1000" dirty="0" err="1">
                <a:latin typeface="Century Gothic" panose="020B0502020202020204" pitchFamily="34" charset="0"/>
              </a:rPr>
              <a:t>Morong</a:t>
            </a:r>
            <a:r>
              <a:rPr lang="en-US" sz="1000" dirty="0">
                <a:latin typeface="Century Gothic" panose="020B0502020202020204" pitchFamily="34" charset="0"/>
              </a:rPr>
              <a:t> Bataan</a:t>
            </a:r>
          </a:p>
          <a:p>
            <a:pPr algn="r"/>
            <a:r>
              <a:rPr lang="en-US" sz="1000" dirty="0">
                <a:latin typeface="Century Gothic" panose="020B0502020202020204" pitchFamily="34" charset="0"/>
              </a:rPr>
              <a:t>Manila Office: Rm M07, Prince Jun Condominium, 42 </a:t>
            </a:r>
            <a:r>
              <a:rPr lang="en-US" sz="1000" dirty="0" err="1">
                <a:latin typeface="Century Gothic" panose="020B0502020202020204" pitchFamily="34" charset="0"/>
              </a:rPr>
              <a:t>Timog</a:t>
            </a:r>
            <a:r>
              <a:rPr lang="en-US" sz="1000" dirty="0">
                <a:latin typeface="Century Gothic" panose="020B0502020202020204" pitchFamily="34" charset="0"/>
              </a:rPr>
              <a:t> Ave. Quezon City</a:t>
            </a:r>
          </a:p>
          <a:p>
            <a:pPr algn="r"/>
            <a:r>
              <a:rPr lang="en-US" sz="1000" dirty="0">
                <a:latin typeface="Century Gothic" panose="020B0502020202020204" pitchFamily="34" charset="0"/>
              </a:rPr>
              <a:t>Mobile No: 0921-8998271 Tel: 02 416-2870; 373-5052</a:t>
            </a:r>
          </a:p>
          <a:p>
            <a:pPr algn="r"/>
            <a:r>
              <a:rPr lang="en-US" sz="1000" dirty="0">
                <a:latin typeface="Century Gothic" panose="020B0502020202020204" pitchFamily="34" charset="0"/>
              </a:rPr>
              <a:t>Website: </a:t>
            </a:r>
            <a:r>
              <a:rPr lang="en-US" sz="1000" dirty="0">
                <a:latin typeface="Century Gothic" panose="020B0502020202020204" pitchFamily="34" charset="0"/>
                <a:hlinkClick r:id="rId6"/>
              </a:rPr>
              <a:t>www.vistavenice.com.ph</a:t>
            </a:r>
            <a:r>
              <a:rPr lang="en-US" sz="1000" dirty="0">
                <a:latin typeface="Century Gothic" panose="020B0502020202020204" pitchFamily="34" charset="0"/>
              </a:rPr>
              <a:t> | Email: sales@vistavenice.com.ph </a:t>
            </a:r>
          </a:p>
        </p:txBody>
      </p:sp>
    </p:spTree>
    <p:extLst>
      <p:ext uri="{BB962C8B-B14F-4D97-AF65-F5344CB8AC3E}">
        <p14:creationId xmlns:p14="http://schemas.microsoft.com/office/powerpoint/2010/main" val="15783291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7772400" cy="1152561"/>
          </a:xfrm>
          <a:prstGeom prst="rect">
            <a:avLst/>
          </a:prstGeom>
        </p:spPr>
      </p:pic>
      <p:sp>
        <p:nvSpPr>
          <p:cNvPr id="15" name="TextBox 14"/>
          <p:cNvSpPr txBox="1"/>
          <p:nvPr/>
        </p:nvSpPr>
        <p:spPr>
          <a:xfrm>
            <a:off x="3255065" y="4409994"/>
            <a:ext cx="4343400" cy="1938992"/>
          </a:xfrm>
          <a:prstGeom prst="rect">
            <a:avLst/>
          </a:prstGeom>
          <a:noFill/>
        </p:spPr>
        <p:txBody>
          <a:bodyPr wrap="square" rtlCol="0">
            <a:spAutoFit/>
          </a:bodyPr>
          <a:lstStyle/>
          <a:p>
            <a:r>
              <a:rPr lang="en-PH" sz="1000" i="1" dirty="0">
                <a:solidFill>
                  <a:schemeClr val="tx1">
                    <a:lumMod val="75000"/>
                    <a:lumOff val="25000"/>
                  </a:schemeClr>
                </a:solidFill>
              </a:rPr>
              <a:t>(Lean Rate)</a:t>
            </a:r>
            <a:r>
              <a:rPr lang="en-PH" sz="1000" dirty="0">
                <a:solidFill>
                  <a:schemeClr val="tx1">
                    <a:lumMod val="75000"/>
                    <a:lumOff val="25000"/>
                  </a:schemeClr>
                </a:solidFill>
              </a:rPr>
              <a:t> ₱5,500.00 </a:t>
            </a:r>
            <a:endParaRPr lang="en-US" sz="1000" dirty="0">
              <a:solidFill>
                <a:schemeClr val="tx1">
                  <a:lumMod val="75000"/>
                  <a:lumOff val="25000"/>
                </a:schemeClr>
              </a:solidFill>
            </a:endParaRPr>
          </a:p>
          <a:p>
            <a:r>
              <a:rPr lang="en-PH" sz="1000" i="1" dirty="0">
                <a:solidFill>
                  <a:schemeClr val="tx1">
                    <a:lumMod val="75000"/>
                    <a:lumOff val="25000"/>
                  </a:schemeClr>
                </a:solidFill>
              </a:rPr>
              <a:t>(Peak Rate) </a:t>
            </a:r>
            <a:r>
              <a:rPr lang="en-PH" sz="1000" dirty="0">
                <a:solidFill>
                  <a:schemeClr val="tx1">
                    <a:lumMod val="75000"/>
                    <a:lumOff val="25000"/>
                  </a:schemeClr>
                </a:solidFill>
              </a:rPr>
              <a:t>₱5,950.00 </a:t>
            </a:r>
            <a:endParaRPr lang="en-US" sz="1000" dirty="0">
              <a:solidFill>
                <a:schemeClr val="tx1">
                  <a:lumMod val="75000"/>
                  <a:lumOff val="25000"/>
                </a:schemeClr>
              </a:solidFill>
            </a:endParaRPr>
          </a:p>
          <a:p>
            <a:pPr marL="171450" lvl="0" indent="-171450">
              <a:buFont typeface="Wingdings" panose="05000000000000000000" pitchFamily="2" charset="2"/>
              <a:buChar char="§"/>
            </a:pPr>
            <a:r>
              <a:rPr lang="en-PH" sz="1000" dirty="0">
                <a:solidFill>
                  <a:schemeClr val="tx1">
                    <a:lumMod val="75000"/>
                    <a:lumOff val="25000"/>
                  </a:schemeClr>
                </a:solidFill>
              </a:rPr>
              <a:t>Five (5) Double size bed</a:t>
            </a:r>
          </a:p>
          <a:p>
            <a:pPr marL="171450" lvl="0" indent="-171450">
              <a:buFont typeface="Wingdings" panose="05000000000000000000" pitchFamily="2" charset="2"/>
              <a:buChar char="§"/>
            </a:pPr>
            <a:r>
              <a:rPr lang="en-PH" sz="1000" dirty="0">
                <a:solidFill>
                  <a:schemeClr val="tx1">
                    <a:lumMod val="75000"/>
                    <a:lumOff val="25000"/>
                  </a:schemeClr>
                </a:solidFill>
              </a:rPr>
              <a:t>Good for five (5) persons</a:t>
            </a:r>
          </a:p>
          <a:p>
            <a:pPr marL="171450" indent="-171450">
              <a:buFont typeface="Wingdings" panose="05000000000000000000" pitchFamily="2" charset="2"/>
              <a:buChar char="§"/>
            </a:pPr>
            <a:r>
              <a:rPr lang="en-PH" sz="1000" dirty="0">
                <a:solidFill>
                  <a:schemeClr val="tx1">
                    <a:lumMod val="75000"/>
                    <a:lumOff val="25000"/>
                  </a:schemeClr>
                </a:solidFill>
              </a:rPr>
              <a:t>Maximum of ten (10) persons in a room with charge of P750 (Lean) / P950 (Peak) for the 6</a:t>
            </a:r>
            <a:r>
              <a:rPr lang="en-PH" sz="1000" baseline="30000" dirty="0">
                <a:solidFill>
                  <a:schemeClr val="tx1">
                    <a:lumMod val="75000"/>
                    <a:lumOff val="25000"/>
                  </a:schemeClr>
                </a:solidFill>
              </a:rPr>
              <a:t>th</a:t>
            </a:r>
            <a:r>
              <a:rPr lang="en-PH" sz="1000" dirty="0">
                <a:solidFill>
                  <a:schemeClr val="tx1">
                    <a:lumMod val="75000"/>
                    <a:lumOff val="25000"/>
                  </a:schemeClr>
                </a:solidFill>
              </a:rPr>
              <a:t> to 10</a:t>
            </a:r>
            <a:r>
              <a:rPr lang="en-PH" sz="1000" baseline="30000" dirty="0">
                <a:solidFill>
                  <a:schemeClr val="tx1">
                    <a:lumMod val="75000"/>
                    <a:lumOff val="25000"/>
                  </a:schemeClr>
                </a:solidFill>
              </a:rPr>
              <a:t>th</a:t>
            </a:r>
            <a:r>
              <a:rPr lang="en-PH" sz="1000" dirty="0">
                <a:solidFill>
                  <a:schemeClr val="tx1">
                    <a:lumMod val="75000"/>
                    <a:lumOff val="25000"/>
                  </a:schemeClr>
                </a:solidFill>
              </a:rPr>
              <a:t> person with breakfast</a:t>
            </a:r>
            <a:endParaRPr lang="en-US" sz="1000" dirty="0">
              <a:solidFill>
                <a:schemeClr val="tx1">
                  <a:lumMod val="75000"/>
                  <a:lumOff val="25000"/>
                </a:schemeClr>
              </a:solidFill>
            </a:endParaRPr>
          </a:p>
          <a:p>
            <a:pPr marL="171450" lvl="0" indent="-171450">
              <a:buFont typeface="Wingdings" panose="05000000000000000000" pitchFamily="2" charset="2"/>
              <a:buChar char="§"/>
            </a:pPr>
            <a:r>
              <a:rPr lang="en-PH" sz="1000" dirty="0">
                <a:solidFill>
                  <a:schemeClr val="tx1">
                    <a:lumMod val="75000"/>
                    <a:lumOff val="25000"/>
                  </a:schemeClr>
                </a:solidFill>
              </a:rPr>
              <a:t>With complimentary breakfast for five (5) persons</a:t>
            </a:r>
            <a:endParaRPr lang="en-US" sz="1000" dirty="0">
              <a:solidFill>
                <a:schemeClr val="tx1">
                  <a:lumMod val="75000"/>
                  <a:lumOff val="25000"/>
                </a:schemeClr>
              </a:solidFill>
            </a:endParaRPr>
          </a:p>
          <a:p>
            <a:pPr marL="171450" lvl="0" indent="-171450">
              <a:buFont typeface="Wingdings" panose="05000000000000000000" pitchFamily="2" charset="2"/>
              <a:buChar char="§"/>
            </a:pPr>
            <a:r>
              <a:rPr lang="en-PH" sz="1000" dirty="0">
                <a:solidFill>
                  <a:schemeClr val="tx1">
                    <a:lumMod val="75000"/>
                    <a:lumOff val="25000"/>
                  </a:schemeClr>
                </a:solidFill>
              </a:rPr>
              <a:t>Air-conditioning </a:t>
            </a:r>
            <a:endParaRPr lang="en-US" sz="1000" dirty="0">
              <a:solidFill>
                <a:schemeClr val="tx1">
                  <a:lumMod val="75000"/>
                  <a:lumOff val="25000"/>
                </a:schemeClr>
              </a:solidFill>
            </a:endParaRPr>
          </a:p>
          <a:p>
            <a:pPr marL="171450" lvl="0" indent="-171450">
              <a:buFont typeface="Wingdings" panose="05000000000000000000" pitchFamily="2" charset="2"/>
              <a:buChar char="§"/>
            </a:pPr>
            <a:r>
              <a:rPr lang="en-PH" sz="1000" dirty="0">
                <a:solidFill>
                  <a:schemeClr val="tx1">
                    <a:lumMod val="75000"/>
                    <a:lumOff val="25000"/>
                  </a:schemeClr>
                </a:solidFill>
              </a:rPr>
              <a:t>Cable TV</a:t>
            </a:r>
          </a:p>
          <a:p>
            <a:pPr marL="171450" lvl="0" indent="-171450">
              <a:buFont typeface="Wingdings" panose="05000000000000000000" pitchFamily="2" charset="2"/>
              <a:buChar char="§"/>
            </a:pPr>
            <a:r>
              <a:rPr lang="en-PH" sz="1000" dirty="0">
                <a:solidFill>
                  <a:schemeClr val="tx1">
                    <a:lumMod val="75000"/>
                    <a:lumOff val="25000"/>
                  </a:schemeClr>
                </a:solidFill>
              </a:rPr>
              <a:t>Comfort Room</a:t>
            </a:r>
            <a:r>
              <a:rPr lang="en-US" sz="1000" dirty="0">
                <a:solidFill>
                  <a:schemeClr val="tx1">
                    <a:lumMod val="75000"/>
                    <a:lumOff val="25000"/>
                  </a:schemeClr>
                </a:solidFill>
              </a:rPr>
              <a:t> with </a:t>
            </a:r>
            <a:r>
              <a:rPr lang="en-PH" sz="1000" dirty="0">
                <a:solidFill>
                  <a:schemeClr val="tx1">
                    <a:lumMod val="75000"/>
                    <a:lumOff val="25000"/>
                  </a:schemeClr>
                </a:solidFill>
              </a:rPr>
              <a:t>Hot/Cold shower </a:t>
            </a:r>
            <a:endParaRPr lang="en-US" sz="1000" dirty="0">
              <a:solidFill>
                <a:schemeClr val="tx1">
                  <a:lumMod val="75000"/>
                  <a:lumOff val="25000"/>
                </a:schemeClr>
              </a:solidFill>
            </a:endParaRPr>
          </a:p>
          <a:p>
            <a:pPr marL="171450" lvl="0" indent="-171450">
              <a:buFont typeface="Wingdings" panose="05000000000000000000" pitchFamily="2" charset="2"/>
              <a:buChar char="§"/>
            </a:pPr>
            <a:r>
              <a:rPr lang="en-PH" sz="1000" dirty="0">
                <a:solidFill>
                  <a:schemeClr val="tx1">
                    <a:lumMod val="75000"/>
                    <a:lumOff val="25000"/>
                  </a:schemeClr>
                </a:solidFill>
              </a:rPr>
              <a:t>Free toiletries</a:t>
            </a:r>
            <a:endParaRPr lang="en-US" sz="1000" dirty="0">
              <a:solidFill>
                <a:schemeClr val="tx1">
                  <a:lumMod val="75000"/>
                  <a:lumOff val="25000"/>
                </a:schemeClr>
              </a:solidFill>
            </a:endParaRPr>
          </a:p>
          <a:p>
            <a:pPr marL="171450" lvl="0" indent="-171450">
              <a:buFont typeface="Wingdings" panose="05000000000000000000" pitchFamily="2" charset="2"/>
              <a:buChar char="§"/>
            </a:pPr>
            <a:r>
              <a:rPr lang="en-PH" sz="1000" dirty="0">
                <a:solidFill>
                  <a:schemeClr val="tx1">
                    <a:lumMod val="75000"/>
                    <a:lumOff val="25000"/>
                  </a:schemeClr>
                </a:solidFill>
              </a:rPr>
              <a:t>Free five (5) bottled water</a:t>
            </a:r>
            <a:endParaRPr lang="en-US" sz="1000" dirty="0">
              <a:solidFill>
                <a:schemeClr val="tx1">
                  <a:lumMod val="75000"/>
                  <a:lumOff val="25000"/>
                </a:schemeClr>
              </a:solidFill>
            </a:endParaRPr>
          </a:p>
        </p:txBody>
      </p:sp>
      <p:sp>
        <p:nvSpPr>
          <p:cNvPr id="16" name="TextBox 15"/>
          <p:cNvSpPr txBox="1"/>
          <p:nvPr/>
        </p:nvSpPr>
        <p:spPr>
          <a:xfrm>
            <a:off x="321365" y="4003074"/>
            <a:ext cx="7277100" cy="338554"/>
          </a:xfrm>
          <a:prstGeom prst="rect">
            <a:avLst/>
          </a:prstGeom>
          <a:noFill/>
        </p:spPr>
        <p:txBody>
          <a:bodyPr wrap="square" rtlCol="0">
            <a:spAutoFit/>
          </a:bodyPr>
          <a:lstStyle/>
          <a:p>
            <a:r>
              <a:rPr lang="en-US" sz="1600" dirty="0">
                <a:solidFill>
                  <a:schemeClr val="tx1">
                    <a:lumMod val="75000"/>
                    <a:lumOff val="25000"/>
                  </a:schemeClr>
                </a:solidFill>
              </a:rPr>
              <a:t>Thirteen (13) Superior Rooms – </a:t>
            </a:r>
            <a:r>
              <a:rPr lang="en-US" sz="1500" i="1" dirty="0">
                <a:solidFill>
                  <a:schemeClr val="tx1">
                    <a:lumMod val="75000"/>
                    <a:lumOff val="25000"/>
                  </a:schemeClr>
                </a:solidFill>
              </a:rPr>
              <a:t>Iris 1 to 4; Daisy 1 to 3; Orchid 1 to 3; Magnolia 1 to 3</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367" y="4403938"/>
            <a:ext cx="2739309" cy="1828800"/>
          </a:xfrm>
          <a:prstGeom prst="roundRect">
            <a:avLst>
              <a:gd name="adj" fmla="val 8594"/>
            </a:avLst>
          </a:prstGeom>
          <a:solidFill>
            <a:srgbClr val="FFFFFF">
              <a:shade val="85000"/>
            </a:srgbClr>
          </a:solidFill>
          <a:ln>
            <a:noFill/>
          </a:ln>
          <a:effectLst>
            <a:reflection blurRad="12700" stA="38000" endPos="20000" dist="5000" dir="5400000" sy="-100000" algn="bl" rotWithShape="0"/>
          </a:effectLst>
        </p:spPr>
      </p:pic>
      <p:sp>
        <p:nvSpPr>
          <p:cNvPr id="18" name="TextBox 17"/>
          <p:cNvSpPr txBox="1"/>
          <p:nvPr/>
        </p:nvSpPr>
        <p:spPr>
          <a:xfrm>
            <a:off x="304800" y="6646156"/>
            <a:ext cx="7277100" cy="338554"/>
          </a:xfrm>
          <a:prstGeom prst="rect">
            <a:avLst/>
          </a:prstGeom>
          <a:noFill/>
        </p:spPr>
        <p:txBody>
          <a:bodyPr wrap="square" rtlCol="0">
            <a:spAutoFit/>
          </a:bodyPr>
          <a:lstStyle/>
          <a:p>
            <a:r>
              <a:rPr lang="en-US" sz="1600" dirty="0">
                <a:solidFill>
                  <a:schemeClr val="tx1">
                    <a:lumMod val="75000"/>
                    <a:lumOff val="25000"/>
                  </a:schemeClr>
                </a:solidFill>
              </a:rPr>
              <a:t>Twelve (12) Dormitory Rooms – </a:t>
            </a:r>
            <a:r>
              <a:rPr lang="en-US" sz="1600" i="1" dirty="0">
                <a:solidFill>
                  <a:schemeClr val="tx1">
                    <a:lumMod val="75000"/>
                    <a:lumOff val="25000"/>
                  </a:schemeClr>
                </a:solidFill>
              </a:rPr>
              <a:t>Lily 1 to 12</a:t>
            </a:r>
            <a:endParaRPr lang="en-US" sz="1050" i="1" dirty="0">
              <a:solidFill>
                <a:schemeClr val="tx1">
                  <a:lumMod val="75000"/>
                  <a:lumOff val="25000"/>
                </a:schemeClr>
              </a:solidFill>
            </a:endParaRPr>
          </a:p>
        </p:txBody>
      </p:sp>
      <p:sp>
        <p:nvSpPr>
          <p:cNvPr id="19" name="TextBox 18"/>
          <p:cNvSpPr txBox="1"/>
          <p:nvPr/>
        </p:nvSpPr>
        <p:spPr>
          <a:xfrm>
            <a:off x="3238500" y="7053076"/>
            <a:ext cx="4343400" cy="1938992"/>
          </a:xfrm>
          <a:prstGeom prst="rect">
            <a:avLst/>
          </a:prstGeom>
          <a:noFill/>
        </p:spPr>
        <p:txBody>
          <a:bodyPr wrap="square" rtlCol="0">
            <a:spAutoFit/>
          </a:bodyPr>
          <a:lstStyle/>
          <a:p>
            <a:r>
              <a:rPr lang="en-PH" sz="1000" i="1" dirty="0">
                <a:solidFill>
                  <a:schemeClr val="tx1">
                    <a:lumMod val="75000"/>
                    <a:lumOff val="25000"/>
                  </a:schemeClr>
                </a:solidFill>
              </a:rPr>
              <a:t>(Lean Rate)</a:t>
            </a:r>
            <a:r>
              <a:rPr lang="en-PH" sz="1000" dirty="0">
                <a:solidFill>
                  <a:schemeClr val="tx1">
                    <a:lumMod val="75000"/>
                    <a:lumOff val="25000"/>
                  </a:schemeClr>
                </a:solidFill>
              </a:rPr>
              <a:t> ₱4,500.00 </a:t>
            </a:r>
            <a:endParaRPr lang="en-US" sz="1000" dirty="0">
              <a:solidFill>
                <a:schemeClr val="tx1">
                  <a:lumMod val="75000"/>
                  <a:lumOff val="25000"/>
                </a:schemeClr>
              </a:solidFill>
            </a:endParaRPr>
          </a:p>
          <a:p>
            <a:r>
              <a:rPr lang="en-PH" sz="1000" i="1" dirty="0">
                <a:solidFill>
                  <a:schemeClr val="tx1">
                    <a:lumMod val="75000"/>
                    <a:lumOff val="25000"/>
                  </a:schemeClr>
                </a:solidFill>
              </a:rPr>
              <a:t>(Peak Rate) </a:t>
            </a:r>
            <a:r>
              <a:rPr lang="en-PH" sz="1000" dirty="0">
                <a:solidFill>
                  <a:schemeClr val="tx1">
                    <a:lumMod val="75000"/>
                    <a:lumOff val="25000"/>
                  </a:schemeClr>
                </a:solidFill>
              </a:rPr>
              <a:t>₱4,900.00 </a:t>
            </a:r>
            <a:endParaRPr lang="en-US" sz="1000" dirty="0">
              <a:solidFill>
                <a:schemeClr val="tx1">
                  <a:lumMod val="75000"/>
                  <a:lumOff val="25000"/>
                </a:schemeClr>
              </a:solidFill>
            </a:endParaRPr>
          </a:p>
          <a:p>
            <a:pPr marL="171450" lvl="0" indent="-171450">
              <a:buFont typeface="Wingdings" panose="05000000000000000000" pitchFamily="2" charset="2"/>
              <a:buChar char="§"/>
            </a:pPr>
            <a:r>
              <a:rPr lang="en-PH" sz="1000" dirty="0">
                <a:solidFill>
                  <a:schemeClr val="tx1">
                    <a:lumMod val="75000"/>
                    <a:lumOff val="25000"/>
                  </a:schemeClr>
                </a:solidFill>
              </a:rPr>
              <a:t>Three (3) Double deck &amp; One (1) single bed</a:t>
            </a:r>
          </a:p>
          <a:p>
            <a:pPr marL="171450" lvl="0" indent="-171450">
              <a:buFont typeface="Wingdings" panose="05000000000000000000" pitchFamily="2" charset="2"/>
              <a:buChar char="§"/>
            </a:pPr>
            <a:r>
              <a:rPr lang="en-PH" sz="1000" dirty="0">
                <a:solidFill>
                  <a:schemeClr val="tx1">
                    <a:lumMod val="75000"/>
                    <a:lumOff val="25000"/>
                  </a:schemeClr>
                </a:solidFill>
              </a:rPr>
              <a:t>Good for five (5) persons</a:t>
            </a:r>
          </a:p>
          <a:p>
            <a:pPr marL="171450" lvl="0" indent="-171450">
              <a:buFont typeface="Wingdings" panose="05000000000000000000" pitchFamily="2" charset="2"/>
              <a:buChar char="§"/>
            </a:pPr>
            <a:r>
              <a:rPr lang="en-PH" sz="1000" dirty="0">
                <a:solidFill>
                  <a:schemeClr val="tx1">
                    <a:lumMod val="75000"/>
                    <a:lumOff val="25000"/>
                  </a:schemeClr>
                </a:solidFill>
              </a:rPr>
              <a:t>Maximum of seven (7) persons in a room with charge of P750 (Lean) / P950 (Peak) for the 6</a:t>
            </a:r>
            <a:r>
              <a:rPr lang="en-PH" sz="1000" baseline="30000" dirty="0">
                <a:solidFill>
                  <a:schemeClr val="tx1">
                    <a:lumMod val="75000"/>
                    <a:lumOff val="25000"/>
                  </a:schemeClr>
                </a:solidFill>
              </a:rPr>
              <a:t>th</a:t>
            </a:r>
            <a:r>
              <a:rPr lang="en-PH" sz="1000" dirty="0">
                <a:solidFill>
                  <a:schemeClr val="tx1">
                    <a:lumMod val="75000"/>
                    <a:lumOff val="25000"/>
                  </a:schemeClr>
                </a:solidFill>
              </a:rPr>
              <a:t> &amp; 7</a:t>
            </a:r>
            <a:r>
              <a:rPr lang="en-PH" sz="1000" baseline="30000" dirty="0">
                <a:solidFill>
                  <a:schemeClr val="tx1">
                    <a:lumMod val="75000"/>
                    <a:lumOff val="25000"/>
                  </a:schemeClr>
                </a:solidFill>
              </a:rPr>
              <a:t>th</a:t>
            </a:r>
            <a:r>
              <a:rPr lang="en-PH" sz="1000" dirty="0">
                <a:solidFill>
                  <a:schemeClr val="tx1">
                    <a:lumMod val="75000"/>
                    <a:lumOff val="25000"/>
                  </a:schemeClr>
                </a:solidFill>
              </a:rPr>
              <a:t> person with breakfast</a:t>
            </a:r>
            <a:endParaRPr lang="en-US" sz="1000" dirty="0">
              <a:solidFill>
                <a:schemeClr val="tx1">
                  <a:lumMod val="75000"/>
                  <a:lumOff val="25000"/>
                </a:schemeClr>
              </a:solidFill>
            </a:endParaRPr>
          </a:p>
          <a:p>
            <a:pPr marL="171450" lvl="0" indent="-171450">
              <a:buFont typeface="Wingdings" panose="05000000000000000000" pitchFamily="2" charset="2"/>
              <a:buChar char="§"/>
            </a:pPr>
            <a:r>
              <a:rPr lang="en-PH" sz="1000" dirty="0">
                <a:solidFill>
                  <a:schemeClr val="tx1">
                    <a:lumMod val="75000"/>
                    <a:lumOff val="25000"/>
                  </a:schemeClr>
                </a:solidFill>
              </a:rPr>
              <a:t>With complimentary breakfast for five (5) persons</a:t>
            </a:r>
            <a:endParaRPr lang="en-US" sz="1000" dirty="0">
              <a:solidFill>
                <a:schemeClr val="tx1">
                  <a:lumMod val="75000"/>
                  <a:lumOff val="25000"/>
                </a:schemeClr>
              </a:solidFill>
            </a:endParaRPr>
          </a:p>
          <a:p>
            <a:pPr marL="171450" lvl="0" indent="-171450">
              <a:buFont typeface="Wingdings" panose="05000000000000000000" pitchFamily="2" charset="2"/>
              <a:buChar char="§"/>
            </a:pPr>
            <a:r>
              <a:rPr lang="en-PH" sz="1000" dirty="0">
                <a:solidFill>
                  <a:schemeClr val="tx1">
                    <a:lumMod val="75000"/>
                    <a:lumOff val="25000"/>
                  </a:schemeClr>
                </a:solidFill>
              </a:rPr>
              <a:t>Air-conditioning </a:t>
            </a:r>
            <a:endParaRPr lang="en-US" sz="1000" dirty="0">
              <a:solidFill>
                <a:schemeClr val="tx1">
                  <a:lumMod val="75000"/>
                  <a:lumOff val="25000"/>
                </a:schemeClr>
              </a:solidFill>
            </a:endParaRPr>
          </a:p>
          <a:p>
            <a:pPr marL="171450" lvl="0" indent="-171450">
              <a:buFont typeface="Wingdings" panose="05000000000000000000" pitchFamily="2" charset="2"/>
              <a:buChar char="§"/>
            </a:pPr>
            <a:r>
              <a:rPr lang="en-PH" sz="1000" dirty="0">
                <a:solidFill>
                  <a:schemeClr val="tx1">
                    <a:lumMod val="75000"/>
                    <a:lumOff val="25000"/>
                  </a:schemeClr>
                </a:solidFill>
              </a:rPr>
              <a:t>Cable TV</a:t>
            </a:r>
            <a:endParaRPr lang="en-US" sz="1000" dirty="0">
              <a:solidFill>
                <a:schemeClr val="tx1">
                  <a:lumMod val="75000"/>
                  <a:lumOff val="25000"/>
                </a:schemeClr>
              </a:solidFill>
            </a:endParaRPr>
          </a:p>
          <a:p>
            <a:pPr marL="171450" lvl="0" indent="-171450">
              <a:buFont typeface="Wingdings" panose="05000000000000000000" pitchFamily="2" charset="2"/>
              <a:buChar char="§"/>
            </a:pPr>
            <a:r>
              <a:rPr lang="en-PH" sz="1000" dirty="0">
                <a:solidFill>
                  <a:schemeClr val="tx1">
                    <a:lumMod val="75000"/>
                    <a:lumOff val="25000"/>
                  </a:schemeClr>
                </a:solidFill>
              </a:rPr>
              <a:t>Comfort Room</a:t>
            </a:r>
            <a:r>
              <a:rPr lang="en-US" sz="1000" dirty="0">
                <a:solidFill>
                  <a:schemeClr val="tx1">
                    <a:lumMod val="75000"/>
                    <a:lumOff val="25000"/>
                  </a:schemeClr>
                </a:solidFill>
              </a:rPr>
              <a:t> with </a:t>
            </a:r>
            <a:r>
              <a:rPr lang="en-PH" sz="1000" dirty="0">
                <a:solidFill>
                  <a:schemeClr val="tx1">
                    <a:lumMod val="75000"/>
                    <a:lumOff val="25000"/>
                  </a:schemeClr>
                </a:solidFill>
              </a:rPr>
              <a:t>Hot/Cold shower </a:t>
            </a:r>
            <a:endParaRPr lang="en-US" sz="1000" dirty="0">
              <a:solidFill>
                <a:schemeClr val="tx1">
                  <a:lumMod val="75000"/>
                  <a:lumOff val="25000"/>
                </a:schemeClr>
              </a:solidFill>
            </a:endParaRPr>
          </a:p>
          <a:p>
            <a:pPr marL="171450" lvl="0" indent="-171450">
              <a:buFont typeface="Wingdings" panose="05000000000000000000" pitchFamily="2" charset="2"/>
              <a:buChar char="§"/>
            </a:pPr>
            <a:r>
              <a:rPr lang="en-PH" sz="1000" dirty="0">
                <a:solidFill>
                  <a:schemeClr val="tx1">
                    <a:lumMod val="75000"/>
                    <a:lumOff val="25000"/>
                  </a:schemeClr>
                </a:solidFill>
              </a:rPr>
              <a:t>Free toiletries</a:t>
            </a:r>
            <a:endParaRPr lang="en-US" sz="1000" dirty="0">
              <a:solidFill>
                <a:schemeClr val="tx1">
                  <a:lumMod val="75000"/>
                  <a:lumOff val="25000"/>
                </a:schemeClr>
              </a:solidFill>
            </a:endParaRPr>
          </a:p>
          <a:p>
            <a:pPr marL="171450" lvl="0" indent="-171450">
              <a:buFont typeface="Wingdings" panose="05000000000000000000" pitchFamily="2" charset="2"/>
              <a:buChar char="§"/>
            </a:pPr>
            <a:r>
              <a:rPr lang="en-PH" sz="1000" dirty="0">
                <a:solidFill>
                  <a:schemeClr val="tx1">
                    <a:lumMod val="75000"/>
                    <a:lumOff val="25000"/>
                  </a:schemeClr>
                </a:solidFill>
              </a:rPr>
              <a:t>Free five (5) bottled water</a:t>
            </a:r>
            <a:endParaRPr lang="en-US" sz="1000" dirty="0">
              <a:solidFill>
                <a:schemeClr val="tx1">
                  <a:lumMod val="75000"/>
                  <a:lumOff val="25000"/>
                </a:schemeClr>
              </a:solidFill>
            </a:endParaRPr>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7058729"/>
            <a:ext cx="2739309" cy="1828800"/>
          </a:xfrm>
          <a:prstGeom prst="roundRect">
            <a:avLst>
              <a:gd name="adj" fmla="val 8594"/>
            </a:avLst>
          </a:prstGeom>
          <a:solidFill>
            <a:srgbClr val="FFFFFF">
              <a:shade val="85000"/>
            </a:srgbClr>
          </a:solidFill>
          <a:ln>
            <a:noFill/>
          </a:ln>
          <a:effectLst>
            <a:reflection blurRad="12700" stA="38000" endPos="20000" dist="5000" dir="5400000" sy="-100000" algn="bl" rotWithShape="0"/>
          </a:effec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 y="1713845"/>
            <a:ext cx="2742487" cy="1828800"/>
          </a:xfrm>
          <a:prstGeom prst="roundRect">
            <a:avLst>
              <a:gd name="adj" fmla="val 8594"/>
            </a:avLst>
          </a:prstGeom>
          <a:solidFill>
            <a:srgbClr val="FFFFFF">
              <a:shade val="85000"/>
            </a:srgbClr>
          </a:solidFill>
          <a:ln>
            <a:noFill/>
          </a:ln>
          <a:effectLst>
            <a:reflection blurRad="12700" stA="38000" endPos="20000" dist="5000" dir="5400000" sy="-100000" algn="bl" rotWithShape="0"/>
          </a:effectLst>
        </p:spPr>
      </p:pic>
      <p:sp>
        <p:nvSpPr>
          <p:cNvPr id="22" name="TextBox 21"/>
          <p:cNvSpPr txBox="1"/>
          <p:nvPr/>
        </p:nvSpPr>
        <p:spPr>
          <a:xfrm>
            <a:off x="3238500" y="1780272"/>
            <a:ext cx="4343400" cy="1938992"/>
          </a:xfrm>
          <a:prstGeom prst="rect">
            <a:avLst/>
          </a:prstGeom>
          <a:noFill/>
        </p:spPr>
        <p:txBody>
          <a:bodyPr wrap="square" rtlCol="0">
            <a:spAutoFit/>
          </a:bodyPr>
          <a:lstStyle/>
          <a:p>
            <a:r>
              <a:rPr lang="en-PH" sz="1000" i="1" dirty="0">
                <a:solidFill>
                  <a:schemeClr val="tx1">
                    <a:lumMod val="75000"/>
                    <a:lumOff val="25000"/>
                  </a:schemeClr>
                </a:solidFill>
              </a:rPr>
              <a:t>(Lean Rate)</a:t>
            </a:r>
            <a:r>
              <a:rPr lang="en-PH" sz="1000" dirty="0">
                <a:solidFill>
                  <a:schemeClr val="tx1">
                    <a:lumMod val="75000"/>
                    <a:lumOff val="25000"/>
                  </a:schemeClr>
                </a:solidFill>
              </a:rPr>
              <a:t> ₱5,000.00 </a:t>
            </a:r>
            <a:endParaRPr lang="en-US" sz="1000" dirty="0">
              <a:solidFill>
                <a:schemeClr val="tx1">
                  <a:lumMod val="75000"/>
                  <a:lumOff val="25000"/>
                </a:schemeClr>
              </a:solidFill>
            </a:endParaRPr>
          </a:p>
          <a:p>
            <a:r>
              <a:rPr lang="en-PH" sz="1000" i="1" dirty="0">
                <a:solidFill>
                  <a:schemeClr val="tx1">
                    <a:lumMod val="75000"/>
                    <a:lumOff val="25000"/>
                  </a:schemeClr>
                </a:solidFill>
              </a:rPr>
              <a:t>(Peak Rate) </a:t>
            </a:r>
            <a:r>
              <a:rPr lang="en-PH" sz="1000" dirty="0">
                <a:solidFill>
                  <a:schemeClr val="tx1">
                    <a:lumMod val="75000"/>
                    <a:lumOff val="25000"/>
                  </a:schemeClr>
                </a:solidFill>
              </a:rPr>
              <a:t>₱5,950.00 </a:t>
            </a:r>
            <a:endParaRPr lang="en-US" sz="1000" dirty="0">
              <a:solidFill>
                <a:schemeClr val="tx1">
                  <a:lumMod val="75000"/>
                  <a:lumOff val="25000"/>
                </a:schemeClr>
              </a:solidFill>
            </a:endParaRPr>
          </a:p>
          <a:p>
            <a:pPr marL="171450" lvl="0" indent="-171450">
              <a:buFont typeface="Wingdings" panose="05000000000000000000" pitchFamily="2" charset="2"/>
              <a:buChar char="§"/>
            </a:pPr>
            <a:r>
              <a:rPr lang="en-PH" sz="1000" dirty="0">
                <a:solidFill>
                  <a:schemeClr val="tx1">
                    <a:lumMod val="75000"/>
                    <a:lumOff val="25000"/>
                  </a:schemeClr>
                </a:solidFill>
              </a:rPr>
              <a:t>Three (3) Double size bed</a:t>
            </a:r>
          </a:p>
          <a:p>
            <a:pPr marL="171450" lvl="0" indent="-171450">
              <a:buFont typeface="Wingdings" panose="05000000000000000000" pitchFamily="2" charset="2"/>
              <a:buChar char="§"/>
            </a:pPr>
            <a:r>
              <a:rPr lang="en-PH" sz="1000" dirty="0">
                <a:solidFill>
                  <a:schemeClr val="tx1">
                    <a:lumMod val="75000"/>
                    <a:lumOff val="25000"/>
                  </a:schemeClr>
                </a:solidFill>
              </a:rPr>
              <a:t>Good for four (4) persons</a:t>
            </a:r>
          </a:p>
          <a:p>
            <a:pPr marL="171450" indent="-171450">
              <a:buFont typeface="Wingdings" panose="05000000000000000000" pitchFamily="2" charset="2"/>
              <a:buChar char="§"/>
            </a:pPr>
            <a:r>
              <a:rPr lang="en-PH" sz="1000" dirty="0">
                <a:solidFill>
                  <a:schemeClr val="tx1">
                    <a:lumMod val="75000"/>
                    <a:lumOff val="25000"/>
                  </a:schemeClr>
                </a:solidFill>
              </a:rPr>
              <a:t>Maximum of six (6) persons in a room with charge of P750 (Lean) / P950 (Peak) for the 5</a:t>
            </a:r>
            <a:r>
              <a:rPr lang="en-PH" sz="1000" baseline="30000" dirty="0">
                <a:solidFill>
                  <a:schemeClr val="tx1">
                    <a:lumMod val="75000"/>
                    <a:lumOff val="25000"/>
                  </a:schemeClr>
                </a:solidFill>
              </a:rPr>
              <a:t>th</a:t>
            </a:r>
            <a:r>
              <a:rPr lang="en-PH" sz="1000" dirty="0">
                <a:solidFill>
                  <a:schemeClr val="tx1">
                    <a:lumMod val="75000"/>
                    <a:lumOff val="25000"/>
                  </a:schemeClr>
                </a:solidFill>
              </a:rPr>
              <a:t> &amp; 6</a:t>
            </a:r>
            <a:r>
              <a:rPr lang="en-PH" sz="1000" baseline="30000" dirty="0">
                <a:solidFill>
                  <a:schemeClr val="tx1">
                    <a:lumMod val="75000"/>
                    <a:lumOff val="25000"/>
                  </a:schemeClr>
                </a:solidFill>
              </a:rPr>
              <a:t>th</a:t>
            </a:r>
            <a:r>
              <a:rPr lang="en-PH" sz="1000" dirty="0">
                <a:solidFill>
                  <a:schemeClr val="tx1">
                    <a:lumMod val="75000"/>
                    <a:lumOff val="25000"/>
                  </a:schemeClr>
                </a:solidFill>
              </a:rPr>
              <a:t> person with breakfast</a:t>
            </a:r>
            <a:endParaRPr lang="en-US" sz="1000" dirty="0">
              <a:solidFill>
                <a:schemeClr val="tx1">
                  <a:lumMod val="75000"/>
                  <a:lumOff val="25000"/>
                </a:schemeClr>
              </a:solidFill>
            </a:endParaRPr>
          </a:p>
          <a:p>
            <a:pPr marL="171450" lvl="0" indent="-171450">
              <a:buFont typeface="Wingdings" panose="05000000000000000000" pitchFamily="2" charset="2"/>
              <a:buChar char="§"/>
            </a:pPr>
            <a:r>
              <a:rPr lang="en-PH" sz="1000" dirty="0">
                <a:solidFill>
                  <a:schemeClr val="tx1">
                    <a:lumMod val="75000"/>
                    <a:lumOff val="25000"/>
                  </a:schemeClr>
                </a:solidFill>
              </a:rPr>
              <a:t>With complimentary breakfast for four (4) persons</a:t>
            </a:r>
            <a:endParaRPr lang="en-US" sz="1000" dirty="0">
              <a:solidFill>
                <a:schemeClr val="tx1">
                  <a:lumMod val="75000"/>
                  <a:lumOff val="25000"/>
                </a:schemeClr>
              </a:solidFill>
            </a:endParaRPr>
          </a:p>
          <a:p>
            <a:pPr marL="171450" lvl="0" indent="-171450">
              <a:buFont typeface="Wingdings" panose="05000000000000000000" pitchFamily="2" charset="2"/>
              <a:buChar char="§"/>
            </a:pPr>
            <a:r>
              <a:rPr lang="en-PH" sz="1000" dirty="0">
                <a:solidFill>
                  <a:schemeClr val="tx1">
                    <a:lumMod val="75000"/>
                    <a:lumOff val="25000"/>
                  </a:schemeClr>
                </a:solidFill>
              </a:rPr>
              <a:t>Air-conditioning </a:t>
            </a:r>
            <a:endParaRPr lang="en-US" sz="1000" dirty="0">
              <a:solidFill>
                <a:schemeClr val="tx1">
                  <a:lumMod val="75000"/>
                  <a:lumOff val="25000"/>
                </a:schemeClr>
              </a:solidFill>
            </a:endParaRPr>
          </a:p>
          <a:p>
            <a:pPr marL="171450" lvl="0" indent="-171450">
              <a:buFont typeface="Wingdings" panose="05000000000000000000" pitchFamily="2" charset="2"/>
              <a:buChar char="§"/>
            </a:pPr>
            <a:r>
              <a:rPr lang="en-PH" sz="1000" dirty="0">
                <a:solidFill>
                  <a:schemeClr val="tx1">
                    <a:lumMod val="75000"/>
                    <a:lumOff val="25000"/>
                  </a:schemeClr>
                </a:solidFill>
              </a:rPr>
              <a:t>Cable TV</a:t>
            </a:r>
          </a:p>
          <a:p>
            <a:pPr marL="171450" lvl="0" indent="-171450">
              <a:buFont typeface="Wingdings" panose="05000000000000000000" pitchFamily="2" charset="2"/>
              <a:buChar char="§"/>
            </a:pPr>
            <a:r>
              <a:rPr lang="en-PH" sz="1000" dirty="0">
                <a:solidFill>
                  <a:schemeClr val="tx1">
                    <a:lumMod val="75000"/>
                    <a:lumOff val="25000"/>
                  </a:schemeClr>
                </a:solidFill>
              </a:rPr>
              <a:t>Comfort Room</a:t>
            </a:r>
            <a:r>
              <a:rPr lang="en-US" sz="1000" dirty="0">
                <a:solidFill>
                  <a:schemeClr val="tx1">
                    <a:lumMod val="75000"/>
                    <a:lumOff val="25000"/>
                  </a:schemeClr>
                </a:solidFill>
              </a:rPr>
              <a:t> with </a:t>
            </a:r>
            <a:r>
              <a:rPr lang="en-PH" sz="1000" dirty="0">
                <a:solidFill>
                  <a:schemeClr val="tx1">
                    <a:lumMod val="75000"/>
                    <a:lumOff val="25000"/>
                  </a:schemeClr>
                </a:solidFill>
              </a:rPr>
              <a:t>Hot/Cold shower </a:t>
            </a:r>
            <a:endParaRPr lang="en-US" sz="1000" dirty="0">
              <a:solidFill>
                <a:schemeClr val="tx1">
                  <a:lumMod val="75000"/>
                  <a:lumOff val="25000"/>
                </a:schemeClr>
              </a:solidFill>
            </a:endParaRPr>
          </a:p>
          <a:p>
            <a:pPr marL="171450" lvl="0" indent="-171450">
              <a:buFont typeface="Wingdings" panose="05000000000000000000" pitchFamily="2" charset="2"/>
              <a:buChar char="§"/>
            </a:pPr>
            <a:r>
              <a:rPr lang="en-PH" sz="1000" dirty="0">
                <a:solidFill>
                  <a:schemeClr val="tx1">
                    <a:lumMod val="75000"/>
                    <a:lumOff val="25000"/>
                  </a:schemeClr>
                </a:solidFill>
              </a:rPr>
              <a:t>Free toiletries</a:t>
            </a:r>
            <a:endParaRPr lang="en-US" sz="1000" dirty="0">
              <a:solidFill>
                <a:schemeClr val="tx1">
                  <a:lumMod val="75000"/>
                  <a:lumOff val="25000"/>
                </a:schemeClr>
              </a:solidFill>
            </a:endParaRPr>
          </a:p>
          <a:p>
            <a:pPr marL="171450" lvl="0" indent="-171450">
              <a:buFont typeface="Wingdings" panose="05000000000000000000" pitchFamily="2" charset="2"/>
              <a:buChar char="§"/>
            </a:pPr>
            <a:r>
              <a:rPr lang="en-PH" sz="1000" dirty="0">
                <a:solidFill>
                  <a:schemeClr val="tx1">
                    <a:lumMod val="75000"/>
                    <a:lumOff val="25000"/>
                  </a:schemeClr>
                </a:solidFill>
              </a:rPr>
              <a:t>Free four (4) bottled water</a:t>
            </a:r>
            <a:endParaRPr lang="en-US" sz="1000" dirty="0">
              <a:solidFill>
                <a:schemeClr val="tx1">
                  <a:lumMod val="75000"/>
                  <a:lumOff val="25000"/>
                </a:schemeClr>
              </a:solidFill>
            </a:endParaRPr>
          </a:p>
        </p:txBody>
      </p:sp>
      <p:sp>
        <p:nvSpPr>
          <p:cNvPr id="23" name="TextBox 22"/>
          <p:cNvSpPr txBox="1"/>
          <p:nvPr/>
        </p:nvSpPr>
        <p:spPr>
          <a:xfrm>
            <a:off x="304800" y="1373352"/>
            <a:ext cx="7277100" cy="338554"/>
          </a:xfrm>
          <a:prstGeom prst="rect">
            <a:avLst/>
          </a:prstGeom>
          <a:noFill/>
        </p:spPr>
        <p:txBody>
          <a:bodyPr wrap="square" rtlCol="0">
            <a:spAutoFit/>
          </a:bodyPr>
          <a:lstStyle/>
          <a:p>
            <a:r>
              <a:rPr lang="en-US" sz="1600" dirty="0">
                <a:solidFill>
                  <a:schemeClr val="tx1">
                    <a:lumMod val="75000"/>
                    <a:lumOff val="25000"/>
                  </a:schemeClr>
                </a:solidFill>
              </a:rPr>
              <a:t>Five (5) De Luxe Mountain View – </a:t>
            </a:r>
            <a:r>
              <a:rPr lang="en-US" sz="1500" i="1" dirty="0">
                <a:solidFill>
                  <a:schemeClr val="tx1">
                    <a:lumMod val="75000"/>
                    <a:lumOff val="25000"/>
                  </a:schemeClr>
                </a:solidFill>
              </a:rPr>
              <a:t>Cherry Blossom 1 to 5</a:t>
            </a:r>
          </a:p>
        </p:txBody>
      </p:sp>
      <p:sp>
        <p:nvSpPr>
          <p:cNvPr id="14" name="TextBox 13"/>
          <p:cNvSpPr txBox="1"/>
          <p:nvPr/>
        </p:nvSpPr>
        <p:spPr>
          <a:xfrm>
            <a:off x="2558632" y="444675"/>
            <a:ext cx="5039833" cy="707886"/>
          </a:xfrm>
          <a:prstGeom prst="rect">
            <a:avLst/>
          </a:prstGeom>
          <a:noFill/>
        </p:spPr>
        <p:txBody>
          <a:bodyPr wrap="square" rtlCol="0">
            <a:spAutoFit/>
          </a:bodyPr>
          <a:lstStyle/>
          <a:p>
            <a:pPr algn="r"/>
            <a:r>
              <a:rPr lang="en-US" sz="1000" dirty="0" err="1">
                <a:latin typeface="Century Gothic" panose="020B0502020202020204" pitchFamily="34" charset="0"/>
              </a:rPr>
              <a:t>Sitio</a:t>
            </a:r>
            <a:r>
              <a:rPr lang="en-US" sz="1000" dirty="0">
                <a:latin typeface="Century Gothic" panose="020B0502020202020204" pitchFamily="34" charset="0"/>
              </a:rPr>
              <a:t> </a:t>
            </a:r>
            <a:r>
              <a:rPr lang="en-US" sz="1000" dirty="0" err="1">
                <a:latin typeface="Century Gothic" panose="020B0502020202020204" pitchFamily="34" charset="0"/>
              </a:rPr>
              <a:t>Marucdoc</a:t>
            </a:r>
            <a:r>
              <a:rPr lang="en-US" sz="1000" dirty="0">
                <a:latin typeface="Century Gothic" panose="020B0502020202020204" pitchFamily="34" charset="0"/>
              </a:rPr>
              <a:t>, </a:t>
            </a:r>
            <a:r>
              <a:rPr lang="en-US" sz="1000" dirty="0" err="1">
                <a:latin typeface="Century Gothic" panose="020B0502020202020204" pitchFamily="34" charset="0"/>
              </a:rPr>
              <a:t>Brgy</a:t>
            </a:r>
            <a:r>
              <a:rPr lang="en-US" sz="1000" dirty="0">
                <a:latin typeface="Century Gothic" panose="020B0502020202020204" pitchFamily="34" charset="0"/>
              </a:rPr>
              <a:t>. </a:t>
            </a:r>
            <a:r>
              <a:rPr lang="en-US" sz="1000" dirty="0" err="1">
                <a:latin typeface="Century Gothic" panose="020B0502020202020204" pitchFamily="34" charset="0"/>
              </a:rPr>
              <a:t>Nagbalayong</a:t>
            </a:r>
            <a:r>
              <a:rPr lang="en-US" sz="1000" dirty="0">
                <a:latin typeface="Century Gothic" panose="020B0502020202020204" pitchFamily="34" charset="0"/>
              </a:rPr>
              <a:t>, </a:t>
            </a:r>
            <a:r>
              <a:rPr lang="en-US" sz="1000" dirty="0" err="1">
                <a:latin typeface="Century Gothic" panose="020B0502020202020204" pitchFamily="34" charset="0"/>
              </a:rPr>
              <a:t>Morong</a:t>
            </a:r>
            <a:r>
              <a:rPr lang="en-US" sz="1000" dirty="0">
                <a:latin typeface="Century Gothic" panose="020B0502020202020204" pitchFamily="34" charset="0"/>
              </a:rPr>
              <a:t> Bataan</a:t>
            </a:r>
          </a:p>
          <a:p>
            <a:pPr algn="r"/>
            <a:r>
              <a:rPr lang="en-US" sz="1000" dirty="0">
                <a:latin typeface="Century Gothic" panose="020B0502020202020204" pitchFamily="34" charset="0"/>
              </a:rPr>
              <a:t>Manila Office: Rm M07, Prince Jun Condominium, 42 </a:t>
            </a:r>
            <a:r>
              <a:rPr lang="en-US" sz="1000" dirty="0" err="1">
                <a:latin typeface="Century Gothic" panose="020B0502020202020204" pitchFamily="34" charset="0"/>
              </a:rPr>
              <a:t>Timog</a:t>
            </a:r>
            <a:r>
              <a:rPr lang="en-US" sz="1000" dirty="0">
                <a:latin typeface="Century Gothic" panose="020B0502020202020204" pitchFamily="34" charset="0"/>
              </a:rPr>
              <a:t> Ave. Quezon City</a:t>
            </a:r>
          </a:p>
          <a:p>
            <a:pPr algn="r"/>
            <a:r>
              <a:rPr lang="en-US" sz="1000" dirty="0">
                <a:latin typeface="Century Gothic" panose="020B0502020202020204" pitchFamily="34" charset="0"/>
              </a:rPr>
              <a:t>Mobile No: 0921-8998271 Tel: 02 425-3004; 373-5052</a:t>
            </a:r>
          </a:p>
          <a:p>
            <a:pPr algn="r"/>
            <a:r>
              <a:rPr lang="en-US" sz="1000" dirty="0">
                <a:latin typeface="Century Gothic" panose="020B0502020202020204" pitchFamily="34" charset="0"/>
              </a:rPr>
              <a:t>Website: </a:t>
            </a:r>
            <a:r>
              <a:rPr lang="en-US" sz="1000" dirty="0">
                <a:latin typeface="Century Gothic" panose="020B0502020202020204" pitchFamily="34" charset="0"/>
                <a:hlinkClick r:id="rId6"/>
              </a:rPr>
              <a:t>www.vistavenice.com.ph</a:t>
            </a:r>
            <a:r>
              <a:rPr lang="en-US" sz="1000" dirty="0">
                <a:latin typeface="Century Gothic" panose="020B0502020202020204" pitchFamily="34" charset="0"/>
              </a:rPr>
              <a:t> | Email: sales@vistavenice.com.ph </a:t>
            </a:r>
          </a:p>
        </p:txBody>
      </p:sp>
    </p:spTree>
    <p:extLst>
      <p:ext uri="{BB962C8B-B14F-4D97-AF65-F5344CB8AC3E}">
        <p14:creationId xmlns:p14="http://schemas.microsoft.com/office/powerpoint/2010/main" val="967477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7772400" cy="1152561"/>
          </a:xfrm>
          <a:prstGeom prst="rect">
            <a:avLst/>
          </a:prstGeom>
        </p:spPr>
      </p:pic>
      <p:sp>
        <p:nvSpPr>
          <p:cNvPr id="11" name="TextBox 10"/>
          <p:cNvSpPr txBox="1"/>
          <p:nvPr/>
        </p:nvSpPr>
        <p:spPr>
          <a:xfrm>
            <a:off x="257175" y="2334432"/>
            <a:ext cx="7258050" cy="1554272"/>
          </a:xfrm>
          <a:prstGeom prst="rect">
            <a:avLst/>
          </a:prstGeom>
          <a:noFill/>
        </p:spPr>
        <p:txBody>
          <a:bodyPr wrap="square" rtlCol="0">
            <a:spAutoFit/>
          </a:bodyPr>
          <a:lstStyle/>
          <a:p>
            <a:pPr algn="ctr"/>
            <a:r>
              <a:rPr lang="en-US" sz="1700" b="1" dirty="0">
                <a:solidFill>
                  <a:schemeClr val="tx1">
                    <a:lumMod val="75000"/>
                    <a:lumOff val="25000"/>
                  </a:schemeClr>
                </a:solidFill>
              </a:rPr>
              <a:t>Day Tour Package</a:t>
            </a:r>
          </a:p>
          <a:p>
            <a:pPr algn="ctr"/>
            <a:r>
              <a:rPr lang="en-PH" sz="1200" b="1" dirty="0">
                <a:solidFill>
                  <a:schemeClr val="tx1">
                    <a:lumMod val="75000"/>
                    <a:lumOff val="25000"/>
                  </a:schemeClr>
                </a:solidFill>
              </a:rPr>
              <a:t>PHP 999.00 / Head</a:t>
            </a:r>
            <a:endParaRPr lang="en-US" sz="1200" dirty="0">
              <a:solidFill>
                <a:schemeClr val="tx1">
                  <a:lumMod val="75000"/>
                  <a:lumOff val="25000"/>
                </a:schemeClr>
              </a:solidFill>
            </a:endParaRPr>
          </a:p>
          <a:p>
            <a:pPr algn="ctr"/>
            <a:r>
              <a:rPr lang="en-PH" sz="1100" dirty="0">
                <a:solidFill>
                  <a:schemeClr val="tx1">
                    <a:lumMod val="75000"/>
                    <a:lumOff val="25000"/>
                  </a:schemeClr>
                </a:solidFill>
              </a:rPr>
              <a:t>Resort Entrance</a:t>
            </a:r>
            <a:endParaRPr lang="en-US" sz="1100" dirty="0">
              <a:solidFill>
                <a:schemeClr val="tx1">
                  <a:lumMod val="75000"/>
                  <a:lumOff val="25000"/>
                </a:schemeClr>
              </a:solidFill>
            </a:endParaRPr>
          </a:p>
          <a:p>
            <a:pPr algn="ctr"/>
            <a:r>
              <a:rPr lang="en-PH" sz="1100" dirty="0">
                <a:solidFill>
                  <a:schemeClr val="tx1">
                    <a:lumMod val="75000"/>
                    <a:lumOff val="25000"/>
                  </a:schemeClr>
                </a:solidFill>
              </a:rPr>
              <a:t>One Managed Buffet Lunch</a:t>
            </a:r>
            <a:endParaRPr lang="en-US" sz="1100" dirty="0">
              <a:solidFill>
                <a:schemeClr val="tx1">
                  <a:lumMod val="75000"/>
                  <a:lumOff val="25000"/>
                </a:schemeClr>
              </a:solidFill>
            </a:endParaRPr>
          </a:p>
          <a:p>
            <a:pPr algn="ctr"/>
            <a:r>
              <a:rPr lang="en-PH" sz="1100" dirty="0">
                <a:solidFill>
                  <a:schemeClr val="tx1">
                    <a:lumMod val="75000"/>
                    <a:lumOff val="25000"/>
                  </a:schemeClr>
                </a:solidFill>
              </a:rPr>
              <a:t>Two Managed Buffet Snacks</a:t>
            </a:r>
            <a:endParaRPr lang="en-US" sz="1100" dirty="0">
              <a:solidFill>
                <a:schemeClr val="tx1">
                  <a:lumMod val="75000"/>
                  <a:lumOff val="25000"/>
                </a:schemeClr>
              </a:solidFill>
            </a:endParaRPr>
          </a:p>
          <a:p>
            <a:pPr algn="ctr"/>
            <a:r>
              <a:rPr lang="en-PH" sz="1100" dirty="0">
                <a:solidFill>
                  <a:schemeClr val="tx1">
                    <a:lumMod val="75000"/>
                    <a:lumOff val="25000"/>
                  </a:schemeClr>
                </a:solidFill>
              </a:rPr>
              <a:t>Free use of amenities (Swimming Pool, Basketball Court, Billiards)</a:t>
            </a:r>
          </a:p>
          <a:p>
            <a:pPr algn="ctr"/>
            <a:r>
              <a:rPr lang="en-PH" sz="1100" i="1" dirty="0">
                <a:solidFill>
                  <a:schemeClr val="tx1">
                    <a:lumMod val="75000"/>
                    <a:lumOff val="25000"/>
                  </a:schemeClr>
                </a:solidFill>
              </a:rPr>
              <a:t>Use of Cottage – 1,500 (20-30pax)</a:t>
            </a:r>
          </a:p>
          <a:p>
            <a:pPr algn="ctr"/>
            <a:r>
              <a:rPr lang="en-PH" sz="1100" i="1" dirty="0">
                <a:solidFill>
                  <a:schemeClr val="tx1">
                    <a:lumMod val="75000"/>
                    <a:lumOff val="25000"/>
                  </a:schemeClr>
                </a:solidFill>
              </a:rPr>
              <a:t>Use of Griller – 350 with one (1) plastic bag of charcoal </a:t>
            </a:r>
            <a:endParaRPr lang="en-US" sz="1100" i="1" dirty="0">
              <a:solidFill>
                <a:schemeClr val="tx1">
                  <a:lumMod val="75000"/>
                  <a:lumOff val="25000"/>
                </a:schemeClr>
              </a:solidFill>
            </a:endParaRPr>
          </a:p>
        </p:txBody>
      </p:sp>
      <p:sp>
        <p:nvSpPr>
          <p:cNvPr id="14" name="TextBox 13"/>
          <p:cNvSpPr txBox="1"/>
          <p:nvPr/>
        </p:nvSpPr>
        <p:spPr>
          <a:xfrm>
            <a:off x="759784" y="1576316"/>
            <a:ext cx="6233780" cy="569387"/>
          </a:xfrm>
          <a:prstGeom prst="rect">
            <a:avLst/>
          </a:prstGeom>
          <a:noFill/>
        </p:spPr>
        <p:txBody>
          <a:bodyPr wrap="square" rtlCol="0">
            <a:spAutoFit/>
          </a:bodyPr>
          <a:lstStyle/>
          <a:p>
            <a:pPr algn="ctr"/>
            <a:r>
              <a:rPr lang="en-US" sz="2000" b="1" dirty="0">
                <a:solidFill>
                  <a:schemeClr val="tx1">
                    <a:lumMod val="75000"/>
                    <a:lumOff val="25000"/>
                  </a:schemeClr>
                </a:solidFill>
              </a:rPr>
              <a:t>GROUP DAY TOUR PACKAGES</a:t>
            </a:r>
          </a:p>
          <a:p>
            <a:pPr algn="ctr"/>
            <a:r>
              <a:rPr lang="en-US" sz="1100" i="1" dirty="0">
                <a:solidFill>
                  <a:schemeClr val="tx1">
                    <a:lumMod val="75000"/>
                    <a:lumOff val="25000"/>
                  </a:schemeClr>
                </a:solidFill>
              </a:rPr>
              <a:t>“This Summer, experience our Mountain Resort! With Managed Buffet Meals and Extra Snacks &amp; Drinks!” </a:t>
            </a:r>
            <a:endParaRPr lang="en-US" sz="1100" dirty="0">
              <a:solidFill>
                <a:schemeClr val="tx1">
                  <a:lumMod val="75000"/>
                  <a:lumOff val="25000"/>
                </a:schemeClr>
              </a:solidFill>
            </a:endParaRPr>
          </a:p>
        </p:txBody>
      </p:sp>
      <p:sp>
        <p:nvSpPr>
          <p:cNvPr id="8" name="TextBox 7"/>
          <p:cNvSpPr txBox="1"/>
          <p:nvPr/>
        </p:nvSpPr>
        <p:spPr>
          <a:xfrm>
            <a:off x="2558632" y="444675"/>
            <a:ext cx="5039833" cy="707886"/>
          </a:xfrm>
          <a:prstGeom prst="rect">
            <a:avLst/>
          </a:prstGeom>
          <a:noFill/>
        </p:spPr>
        <p:txBody>
          <a:bodyPr wrap="square" rtlCol="0">
            <a:spAutoFit/>
          </a:bodyPr>
          <a:lstStyle/>
          <a:p>
            <a:pPr algn="r"/>
            <a:r>
              <a:rPr lang="en-US" sz="1000" dirty="0" err="1">
                <a:latin typeface="Century Gothic" panose="020B0502020202020204" pitchFamily="34" charset="0"/>
              </a:rPr>
              <a:t>Sitio</a:t>
            </a:r>
            <a:r>
              <a:rPr lang="en-US" sz="1000" dirty="0">
                <a:latin typeface="Century Gothic" panose="020B0502020202020204" pitchFamily="34" charset="0"/>
              </a:rPr>
              <a:t> </a:t>
            </a:r>
            <a:r>
              <a:rPr lang="en-US" sz="1000" dirty="0" err="1">
                <a:latin typeface="Century Gothic" panose="020B0502020202020204" pitchFamily="34" charset="0"/>
              </a:rPr>
              <a:t>Marucdoc</a:t>
            </a:r>
            <a:r>
              <a:rPr lang="en-US" sz="1000" dirty="0">
                <a:latin typeface="Century Gothic" panose="020B0502020202020204" pitchFamily="34" charset="0"/>
              </a:rPr>
              <a:t>, </a:t>
            </a:r>
            <a:r>
              <a:rPr lang="en-US" sz="1000" dirty="0" err="1">
                <a:latin typeface="Century Gothic" panose="020B0502020202020204" pitchFamily="34" charset="0"/>
              </a:rPr>
              <a:t>Brgy</a:t>
            </a:r>
            <a:r>
              <a:rPr lang="en-US" sz="1000" dirty="0">
                <a:latin typeface="Century Gothic" panose="020B0502020202020204" pitchFamily="34" charset="0"/>
              </a:rPr>
              <a:t>. </a:t>
            </a:r>
            <a:r>
              <a:rPr lang="en-US" sz="1000" dirty="0" err="1">
                <a:latin typeface="Century Gothic" panose="020B0502020202020204" pitchFamily="34" charset="0"/>
              </a:rPr>
              <a:t>Nagbalayong</a:t>
            </a:r>
            <a:r>
              <a:rPr lang="en-US" sz="1000" dirty="0">
                <a:latin typeface="Century Gothic" panose="020B0502020202020204" pitchFamily="34" charset="0"/>
              </a:rPr>
              <a:t>, </a:t>
            </a:r>
            <a:r>
              <a:rPr lang="en-US" sz="1000" dirty="0" err="1">
                <a:latin typeface="Century Gothic" panose="020B0502020202020204" pitchFamily="34" charset="0"/>
              </a:rPr>
              <a:t>Morong</a:t>
            </a:r>
            <a:r>
              <a:rPr lang="en-US" sz="1000" dirty="0">
                <a:latin typeface="Century Gothic" panose="020B0502020202020204" pitchFamily="34" charset="0"/>
              </a:rPr>
              <a:t> Bataan</a:t>
            </a:r>
          </a:p>
          <a:p>
            <a:pPr algn="r"/>
            <a:r>
              <a:rPr lang="en-US" sz="1000" dirty="0">
                <a:latin typeface="Century Gothic" panose="020B0502020202020204" pitchFamily="34" charset="0"/>
              </a:rPr>
              <a:t>Manila Office: Rm M07, Prince Jun Condominium, 42 </a:t>
            </a:r>
            <a:r>
              <a:rPr lang="en-US" sz="1000" dirty="0" err="1">
                <a:latin typeface="Century Gothic" panose="020B0502020202020204" pitchFamily="34" charset="0"/>
              </a:rPr>
              <a:t>Timog</a:t>
            </a:r>
            <a:r>
              <a:rPr lang="en-US" sz="1000" dirty="0">
                <a:latin typeface="Century Gothic" panose="020B0502020202020204" pitchFamily="34" charset="0"/>
              </a:rPr>
              <a:t> Ave. Quezon City</a:t>
            </a:r>
          </a:p>
          <a:p>
            <a:pPr algn="r"/>
            <a:r>
              <a:rPr lang="en-US" sz="1000" dirty="0">
                <a:latin typeface="Century Gothic" panose="020B0502020202020204" pitchFamily="34" charset="0"/>
              </a:rPr>
              <a:t>Mobile No: 0921-8998271Tel: 02 425-3004; 373-5052</a:t>
            </a:r>
          </a:p>
          <a:p>
            <a:pPr algn="r"/>
            <a:r>
              <a:rPr lang="en-US" sz="1000" dirty="0">
                <a:latin typeface="Century Gothic" panose="020B0502020202020204" pitchFamily="34" charset="0"/>
              </a:rPr>
              <a:t>Website: </a:t>
            </a:r>
            <a:r>
              <a:rPr lang="en-US" sz="1000" dirty="0">
                <a:latin typeface="Century Gothic" panose="020B0502020202020204" pitchFamily="34" charset="0"/>
                <a:hlinkClick r:id="rId3"/>
              </a:rPr>
              <a:t>www.vistavenice.com.ph</a:t>
            </a:r>
            <a:r>
              <a:rPr lang="en-US" sz="1000" dirty="0">
                <a:latin typeface="Century Gothic" panose="020B0502020202020204" pitchFamily="34" charset="0"/>
              </a:rPr>
              <a:t> | Email: sales@vistavenice.com.ph </a:t>
            </a:r>
          </a:p>
        </p:txBody>
      </p:sp>
      <p:sp>
        <p:nvSpPr>
          <p:cNvPr id="9" name="TextBox 8"/>
          <p:cNvSpPr txBox="1"/>
          <p:nvPr/>
        </p:nvSpPr>
        <p:spPr>
          <a:xfrm>
            <a:off x="773390" y="4368079"/>
            <a:ext cx="6233780" cy="907941"/>
          </a:xfrm>
          <a:prstGeom prst="rect">
            <a:avLst/>
          </a:prstGeom>
          <a:noFill/>
        </p:spPr>
        <p:txBody>
          <a:bodyPr wrap="square" rtlCol="0">
            <a:spAutoFit/>
          </a:bodyPr>
          <a:lstStyle/>
          <a:p>
            <a:pPr algn="ctr"/>
            <a:r>
              <a:rPr lang="en-US" sz="2000" b="1" dirty="0">
                <a:solidFill>
                  <a:schemeClr val="tx1">
                    <a:lumMod val="75000"/>
                    <a:lumOff val="25000"/>
                  </a:schemeClr>
                </a:solidFill>
              </a:rPr>
              <a:t>GROUP OVERNIGHT PACKAGES</a:t>
            </a:r>
          </a:p>
          <a:p>
            <a:pPr algn="ctr"/>
            <a:r>
              <a:rPr lang="en-US" sz="1100" i="1" dirty="0">
                <a:solidFill>
                  <a:schemeClr val="tx1">
                    <a:lumMod val="75000"/>
                    <a:lumOff val="25000"/>
                  </a:schemeClr>
                </a:solidFill>
              </a:rPr>
              <a:t>“ This Summer, experience Extreme Outdoor Sports and Summer Game Competitions right from a Mountain Resort terrain!  Fully-Air Conditioned Overnight Accommodations and Managed Buffet Meals with Extra Snacks &amp; Drinks! ”</a:t>
            </a:r>
            <a:endParaRPr lang="en-US" sz="1100" dirty="0">
              <a:solidFill>
                <a:schemeClr val="tx1">
                  <a:lumMod val="75000"/>
                  <a:lumOff val="25000"/>
                </a:schemeClr>
              </a:solidFill>
            </a:endParaRPr>
          </a:p>
        </p:txBody>
      </p:sp>
      <p:cxnSp>
        <p:nvCxnSpPr>
          <p:cNvPr id="3" name="Straight Connector 2"/>
          <p:cNvCxnSpPr/>
          <p:nvPr/>
        </p:nvCxnSpPr>
        <p:spPr>
          <a:xfrm>
            <a:off x="1142999" y="3984600"/>
            <a:ext cx="5486400" cy="0"/>
          </a:xfrm>
          <a:prstGeom prst="line">
            <a:avLst/>
          </a:prstGeom>
          <a:ln>
            <a:solidFill>
              <a:schemeClr val="tx1">
                <a:lumMod val="75000"/>
                <a:lumOff val="25000"/>
              </a:schemeClr>
            </a:solidFill>
          </a:ln>
        </p:spPr>
        <p:style>
          <a:lnRef idx="1">
            <a:schemeClr val="dk1"/>
          </a:lnRef>
          <a:fillRef idx="0">
            <a:schemeClr val="dk1"/>
          </a:fillRef>
          <a:effectRef idx="0">
            <a:schemeClr val="dk1"/>
          </a:effectRef>
          <a:fontRef idx="minor">
            <a:schemeClr val="tx1"/>
          </a:fontRef>
        </p:style>
      </p:cxnSp>
      <p:sp>
        <p:nvSpPr>
          <p:cNvPr id="12" name="TextBox 11"/>
          <p:cNvSpPr txBox="1"/>
          <p:nvPr/>
        </p:nvSpPr>
        <p:spPr>
          <a:xfrm>
            <a:off x="261256" y="5439260"/>
            <a:ext cx="7258050" cy="1554272"/>
          </a:xfrm>
          <a:prstGeom prst="rect">
            <a:avLst/>
          </a:prstGeom>
          <a:noFill/>
        </p:spPr>
        <p:txBody>
          <a:bodyPr wrap="square" rtlCol="0">
            <a:spAutoFit/>
          </a:bodyPr>
          <a:lstStyle/>
          <a:p>
            <a:pPr algn="ctr"/>
            <a:r>
              <a:rPr lang="en-US" sz="1700" b="1" dirty="0">
                <a:solidFill>
                  <a:schemeClr val="tx1">
                    <a:lumMod val="75000"/>
                    <a:lumOff val="25000"/>
                  </a:schemeClr>
                </a:solidFill>
              </a:rPr>
              <a:t>Overnight Package no. 1</a:t>
            </a:r>
          </a:p>
          <a:p>
            <a:pPr algn="ctr"/>
            <a:r>
              <a:rPr lang="en-PH" sz="1200" b="1" dirty="0">
                <a:solidFill>
                  <a:schemeClr val="tx1">
                    <a:lumMod val="75000"/>
                    <a:lumOff val="25000"/>
                  </a:schemeClr>
                </a:solidFill>
              </a:rPr>
              <a:t>PHP 2,150.00 / Head</a:t>
            </a:r>
            <a:endParaRPr lang="en-US" sz="1200" dirty="0">
              <a:solidFill>
                <a:schemeClr val="tx1">
                  <a:lumMod val="75000"/>
                  <a:lumOff val="25000"/>
                </a:schemeClr>
              </a:solidFill>
            </a:endParaRPr>
          </a:p>
          <a:p>
            <a:pPr algn="ctr"/>
            <a:r>
              <a:rPr lang="en-PH" sz="1100" dirty="0">
                <a:solidFill>
                  <a:schemeClr val="tx1">
                    <a:lumMod val="75000"/>
                    <a:lumOff val="25000"/>
                  </a:schemeClr>
                </a:solidFill>
              </a:rPr>
              <a:t>Resort Entrance</a:t>
            </a:r>
            <a:endParaRPr lang="en-US" sz="1100" dirty="0">
              <a:solidFill>
                <a:schemeClr val="tx1">
                  <a:lumMod val="75000"/>
                  <a:lumOff val="25000"/>
                </a:schemeClr>
              </a:solidFill>
            </a:endParaRPr>
          </a:p>
          <a:p>
            <a:pPr algn="ctr"/>
            <a:r>
              <a:rPr lang="en-PH" sz="1100" dirty="0">
                <a:solidFill>
                  <a:schemeClr val="tx1">
                    <a:lumMod val="75000"/>
                    <a:lumOff val="25000"/>
                  </a:schemeClr>
                </a:solidFill>
              </a:rPr>
              <a:t>Room Accommodation</a:t>
            </a:r>
            <a:endParaRPr lang="en-US" sz="1100" dirty="0">
              <a:solidFill>
                <a:schemeClr val="tx1">
                  <a:lumMod val="75000"/>
                  <a:lumOff val="25000"/>
                </a:schemeClr>
              </a:solidFill>
            </a:endParaRPr>
          </a:p>
          <a:p>
            <a:pPr algn="ctr"/>
            <a:r>
              <a:rPr lang="en-PH" sz="1100" dirty="0">
                <a:solidFill>
                  <a:schemeClr val="tx1">
                    <a:lumMod val="75000"/>
                    <a:lumOff val="25000"/>
                  </a:schemeClr>
                </a:solidFill>
              </a:rPr>
              <a:t>One Managed Buffet Lunch</a:t>
            </a:r>
            <a:endParaRPr lang="en-US" sz="1100" dirty="0">
              <a:solidFill>
                <a:schemeClr val="tx1">
                  <a:lumMod val="75000"/>
                  <a:lumOff val="25000"/>
                </a:schemeClr>
              </a:solidFill>
            </a:endParaRPr>
          </a:p>
          <a:p>
            <a:pPr algn="ctr"/>
            <a:r>
              <a:rPr lang="en-PH" sz="1100" dirty="0">
                <a:solidFill>
                  <a:schemeClr val="tx1">
                    <a:lumMod val="75000"/>
                    <a:lumOff val="25000"/>
                  </a:schemeClr>
                </a:solidFill>
              </a:rPr>
              <a:t>One Managed Buffet Dinner </a:t>
            </a:r>
            <a:endParaRPr lang="en-US" sz="1100" dirty="0">
              <a:solidFill>
                <a:schemeClr val="tx1">
                  <a:lumMod val="75000"/>
                  <a:lumOff val="25000"/>
                </a:schemeClr>
              </a:solidFill>
            </a:endParaRPr>
          </a:p>
          <a:p>
            <a:pPr algn="ctr"/>
            <a:r>
              <a:rPr lang="en-PH" sz="1100" dirty="0">
                <a:solidFill>
                  <a:schemeClr val="tx1">
                    <a:lumMod val="75000"/>
                    <a:lumOff val="25000"/>
                  </a:schemeClr>
                </a:solidFill>
              </a:rPr>
              <a:t>One Managed Buffet Breakfast</a:t>
            </a:r>
          </a:p>
          <a:p>
            <a:pPr algn="ctr"/>
            <a:r>
              <a:rPr lang="en-PH" sz="1100" dirty="0">
                <a:solidFill>
                  <a:schemeClr val="tx1">
                    <a:lumMod val="75000"/>
                    <a:lumOff val="25000"/>
                  </a:schemeClr>
                </a:solidFill>
              </a:rPr>
              <a:t>Free use of amenities (Swimming Pool, Basketball Court, Billiards)</a:t>
            </a:r>
            <a:endParaRPr lang="en-US" sz="1100" i="1" dirty="0">
              <a:solidFill>
                <a:schemeClr val="tx1">
                  <a:lumMod val="75000"/>
                  <a:lumOff val="25000"/>
                </a:schemeClr>
              </a:solidFill>
            </a:endParaRPr>
          </a:p>
        </p:txBody>
      </p:sp>
      <p:sp>
        <p:nvSpPr>
          <p:cNvPr id="16" name="TextBox 15"/>
          <p:cNvSpPr txBox="1"/>
          <p:nvPr/>
        </p:nvSpPr>
        <p:spPr>
          <a:xfrm>
            <a:off x="247648" y="7202939"/>
            <a:ext cx="7258051" cy="1554272"/>
          </a:xfrm>
          <a:prstGeom prst="rect">
            <a:avLst/>
          </a:prstGeom>
          <a:noFill/>
        </p:spPr>
        <p:txBody>
          <a:bodyPr wrap="square" rtlCol="0">
            <a:spAutoFit/>
          </a:bodyPr>
          <a:lstStyle/>
          <a:p>
            <a:pPr algn="ctr"/>
            <a:r>
              <a:rPr lang="en-US" sz="1700" b="1" dirty="0">
                <a:solidFill>
                  <a:schemeClr val="tx1">
                    <a:lumMod val="75000"/>
                    <a:lumOff val="25000"/>
                  </a:schemeClr>
                </a:solidFill>
              </a:rPr>
              <a:t>Overnight Package no. 2</a:t>
            </a:r>
          </a:p>
          <a:p>
            <a:pPr algn="ctr"/>
            <a:r>
              <a:rPr lang="en-PH" sz="1200" b="1" dirty="0">
                <a:solidFill>
                  <a:schemeClr val="tx1">
                    <a:lumMod val="75000"/>
                    <a:lumOff val="25000"/>
                  </a:schemeClr>
                </a:solidFill>
              </a:rPr>
              <a:t>PHP 2,450.00 / Head</a:t>
            </a:r>
            <a:endParaRPr lang="en-US" sz="1200" dirty="0">
              <a:solidFill>
                <a:schemeClr val="tx1">
                  <a:lumMod val="75000"/>
                  <a:lumOff val="25000"/>
                </a:schemeClr>
              </a:solidFill>
            </a:endParaRPr>
          </a:p>
          <a:p>
            <a:pPr algn="ctr"/>
            <a:r>
              <a:rPr lang="en-PH" sz="1100" dirty="0">
                <a:solidFill>
                  <a:schemeClr val="tx1">
                    <a:lumMod val="75000"/>
                    <a:lumOff val="25000"/>
                  </a:schemeClr>
                </a:solidFill>
              </a:rPr>
              <a:t>Resort Entrance</a:t>
            </a:r>
            <a:endParaRPr lang="en-US" sz="1100" dirty="0">
              <a:solidFill>
                <a:schemeClr val="tx1">
                  <a:lumMod val="75000"/>
                  <a:lumOff val="25000"/>
                </a:schemeClr>
              </a:solidFill>
            </a:endParaRPr>
          </a:p>
          <a:p>
            <a:pPr algn="ctr"/>
            <a:r>
              <a:rPr lang="en-PH" sz="1100" dirty="0">
                <a:solidFill>
                  <a:schemeClr val="tx1">
                    <a:lumMod val="75000"/>
                    <a:lumOff val="25000"/>
                  </a:schemeClr>
                </a:solidFill>
              </a:rPr>
              <a:t>Room Accommodation</a:t>
            </a:r>
            <a:endParaRPr lang="en-US" sz="1100" dirty="0">
              <a:solidFill>
                <a:schemeClr val="tx1">
                  <a:lumMod val="75000"/>
                  <a:lumOff val="25000"/>
                </a:schemeClr>
              </a:solidFill>
            </a:endParaRPr>
          </a:p>
          <a:p>
            <a:pPr algn="ctr"/>
            <a:r>
              <a:rPr lang="en-PH" sz="1100" dirty="0">
                <a:solidFill>
                  <a:schemeClr val="tx1">
                    <a:lumMod val="75000"/>
                    <a:lumOff val="25000"/>
                  </a:schemeClr>
                </a:solidFill>
              </a:rPr>
              <a:t>Two Managed Buffet Lunch</a:t>
            </a:r>
            <a:endParaRPr lang="en-US" sz="1100" dirty="0">
              <a:solidFill>
                <a:schemeClr val="tx1">
                  <a:lumMod val="75000"/>
                  <a:lumOff val="25000"/>
                </a:schemeClr>
              </a:solidFill>
            </a:endParaRPr>
          </a:p>
          <a:p>
            <a:pPr algn="ctr"/>
            <a:r>
              <a:rPr lang="en-PH" sz="1100" dirty="0">
                <a:solidFill>
                  <a:schemeClr val="tx1">
                    <a:lumMod val="75000"/>
                    <a:lumOff val="25000"/>
                  </a:schemeClr>
                </a:solidFill>
              </a:rPr>
              <a:t>One Managed Buffet Dinner </a:t>
            </a:r>
            <a:endParaRPr lang="en-US" sz="1100" dirty="0">
              <a:solidFill>
                <a:schemeClr val="tx1">
                  <a:lumMod val="75000"/>
                  <a:lumOff val="25000"/>
                </a:schemeClr>
              </a:solidFill>
            </a:endParaRPr>
          </a:p>
          <a:p>
            <a:pPr algn="ctr"/>
            <a:r>
              <a:rPr lang="en-PH" sz="1100" dirty="0">
                <a:solidFill>
                  <a:schemeClr val="tx1">
                    <a:lumMod val="75000"/>
                    <a:lumOff val="25000"/>
                  </a:schemeClr>
                </a:solidFill>
              </a:rPr>
              <a:t>One Managed Buffet Breakfast</a:t>
            </a:r>
            <a:endParaRPr lang="en-US" sz="1100" dirty="0">
              <a:solidFill>
                <a:schemeClr val="tx1">
                  <a:lumMod val="75000"/>
                  <a:lumOff val="25000"/>
                </a:schemeClr>
              </a:solidFill>
            </a:endParaRPr>
          </a:p>
          <a:p>
            <a:pPr algn="ctr"/>
            <a:r>
              <a:rPr lang="en-PH" sz="1100" dirty="0">
                <a:solidFill>
                  <a:schemeClr val="tx1">
                    <a:lumMod val="75000"/>
                    <a:lumOff val="25000"/>
                  </a:schemeClr>
                </a:solidFill>
              </a:rPr>
              <a:t>Free use of amenities (Swimming Pool, Basketball Court, Billiards)</a:t>
            </a:r>
          </a:p>
        </p:txBody>
      </p:sp>
    </p:spTree>
    <p:extLst>
      <p:ext uri="{BB962C8B-B14F-4D97-AF65-F5344CB8AC3E}">
        <p14:creationId xmlns:p14="http://schemas.microsoft.com/office/powerpoint/2010/main" val="18361511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7772400" cy="1152561"/>
          </a:xfrm>
          <a:prstGeom prst="rect">
            <a:avLst/>
          </a:prstGeom>
        </p:spPr>
      </p:pic>
      <p:sp>
        <p:nvSpPr>
          <p:cNvPr id="11" name="TextBox 10"/>
          <p:cNvSpPr txBox="1"/>
          <p:nvPr/>
        </p:nvSpPr>
        <p:spPr>
          <a:xfrm>
            <a:off x="257177" y="1819498"/>
            <a:ext cx="7258050" cy="2062103"/>
          </a:xfrm>
          <a:prstGeom prst="rect">
            <a:avLst/>
          </a:prstGeom>
          <a:noFill/>
        </p:spPr>
        <p:txBody>
          <a:bodyPr wrap="square" rtlCol="0">
            <a:spAutoFit/>
          </a:bodyPr>
          <a:lstStyle/>
          <a:p>
            <a:pPr algn="ctr"/>
            <a:r>
              <a:rPr lang="en-US" sz="1700" b="1" dirty="0">
                <a:solidFill>
                  <a:schemeClr val="tx1">
                    <a:lumMod val="75000"/>
                    <a:lumOff val="25000"/>
                  </a:schemeClr>
                </a:solidFill>
              </a:rPr>
              <a:t>Overnight Package no. 3</a:t>
            </a:r>
          </a:p>
          <a:p>
            <a:pPr algn="ctr"/>
            <a:r>
              <a:rPr lang="en-PH" sz="1200" b="1" dirty="0">
                <a:solidFill>
                  <a:schemeClr val="tx1">
                    <a:lumMod val="75000"/>
                    <a:lumOff val="25000"/>
                  </a:schemeClr>
                </a:solidFill>
              </a:rPr>
              <a:t>PHP 2,750.00 / Head</a:t>
            </a:r>
            <a:endParaRPr lang="en-US" sz="1200" dirty="0">
              <a:solidFill>
                <a:schemeClr val="tx1">
                  <a:lumMod val="75000"/>
                  <a:lumOff val="25000"/>
                </a:schemeClr>
              </a:solidFill>
            </a:endParaRPr>
          </a:p>
          <a:p>
            <a:pPr algn="ctr"/>
            <a:r>
              <a:rPr lang="en-PH" sz="1100" dirty="0">
                <a:solidFill>
                  <a:schemeClr val="tx1">
                    <a:lumMod val="75000"/>
                    <a:lumOff val="25000"/>
                  </a:schemeClr>
                </a:solidFill>
              </a:rPr>
              <a:t>Resort Entrance</a:t>
            </a:r>
            <a:endParaRPr lang="en-US" sz="1100" dirty="0">
              <a:solidFill>
                <a:schemeClr val="tx1">
                  <a:lumMod val="75000"/>
                  <a:lumOff val="25000"/>
                </a:schemeClr>
              </a:solidFill>
            </a:endParaRPr>
          </a:p>
          <a:p>
            <a:pPr algn="ctr"/>
            <a:r>
              <a:rPr lang="en-PH" sz="1100" dirty="0">
                <a:solidFill>
                  <a:schemeClr val="tx1">
                    <a:lumMod val="75000"/>
                    <a:lumOff val="25000"/>
                  </a:schemeClr>
                </a:solidFill>
              </a:rPr>
              <a:t>Room Accommodation</a:t>
            </a:r>
            <a:endParaRPr lang="en-US" sz="1100" dirty="0">
              <a:solidFill>
                <a:schemeClr val="tx1">
                  <a:lumMod val="75000"/>
                  <a:lumOff val="25000"/>
                </a:schemeClr>
              </a:solidFill>
            </a:endParaRPr>
          </a:p>
          <a:p>
            <a:pPr algn="ctr"/>
            <a:r>
              <a:rPr lang="en-PH" sz="1100" dirty="0">
                <a:solidFill>
                  <a:schemeClr val="tx1">
                    <a:lumMod val="75000"/>
                    <a:lumOff val="25000"/>
                  </a:schemeClr>
                </a:solidFill>
              </a:rPr>
              <a:t>Two Managed Buffet Lunch</a:t>
            </a:r>
            <a:endParaRPr lang="en-US" sz="1100" dirty="0">
              <a:solidFill>
                <a:schemeClr val="tx1">
                  <a:lumMod val="75000"/>
                  <a:lumOff val="25000"/>
                </a:schemeClr>
              </a:solidFill>
            </a:endParaRPr>
          </a:p>
          <a:p>
            <a:pPr algn="ctr"/>
            <a:r>
              <a:rPr lang="en-PH" sz="1100" dirty="0">
                <a:solidFill>
                  <a:schemeClr val="tx1">
                    <a:lumMod val="75000"/>
                    <a:lumOff val="25000"/>
                  </a:schemeClr>
                </a:solidFill>
              </a:rPr>
              <a:t>One Managed Buffet Dinner </a:t>
            </a:r>
            <a:endParaRPr lang="en-US" sz="1100" dirty="0">
              <a:solidFill>
                <a:schemeClr val="tx1">
                  <a:lumMod val="75000"/>
                  <a:lumOff val="25000"/>
                </a:schemeClr>
              </a:solidFill>
            </a:endParaRPr>
          </a:p>
          <a:p>
            <a:pPr algn="ctr"/>
            <a:r>
              <a:rPr lang="en-PH" sz="1100" dirty="0">
                <a:solidFill>
                  <a:schemeClr val="tx1">
                    <a:lumMod val="75000"/>
                    <a:lumOff val="25000"/>
                  </a:schemeClr>
                </a:solidFill>
              </a:rPr>
              <a:t>One Managed Buffet Breakfast</a:t>
            </a:r>
          </a:p>
          <a:p>
            <a:pPr algn="ctr"/>
            <a:r>
              <a:rPr lang="en-PH" sz="1100" dirty="0">
                <a:solidFill>
                  <a:schemeClr val="tx1">
                    <a:lumMod val="75000"/>
                    <a:lumOff val="25000"/>
                  </a:schemeClr>
                </a:solidFill>
              </a:rPr>
              <a:t>One Managed Buffet Snack</a:t>
            </a:r>
          </a:p>
          <a:p>
            <a:pPr algn="ctr"/>
            <a:r>
              <a:rPr lang="en-PH" sz="1100" dirty="0">
                <a:solidFill>
                  <a:schemeClr val="tx1">
                    <a:lumMod val="75000"/>
                    <a:lumOff val="25000"/>
                  </a:schemeClr>
                </a:solidFill>
              </a:rPr>
              <a:t>Use of Function Hall  (8hours)</a:t>
            </a:r>
          </a:p>
          <a:p>
            <a:pPr algn="ctr"/>
            <a:r>
              <a:rPr lang="en-PH" sz="1100" dirty="0">
                <a:solidFill>
                  <a:schemeClr val="tx1">
                    <a:lumMod val="75000"/>
                    <a:lumOff val="25000"/>
                  </a:schemeClr>
                </a:solidFill>
              </a:rPr>
              <a:t>Free use of amenities (Swimming Pool, Jacuzzi, Basketball Court, Billiards)</a:t>
            </a:r>
          </a:p>
          <a:p>
            <a:pPr algn="ctr"/>
            <a:r>
              <a:rPr lang="en-PH" sz="1100" dirty="0">
                <a:solidFill>
                  <a:schemeClr val="tx1">
                    <a:lumMod val="75000"/>
                    <a:lumOff val="25000"/>
                  </a:schemeClr>
                </a:solidFill>
              </a:rPr>
              <a:t>Use of Team Building Facilities</a:t>
            </a:r>
            <a:endParaRPr lang="en-US" sz="1100" dirty="0">
              <a:solidFill>
                <a:schemeClr val="tx1">
                  <a:lumMod val="75000"/>
                  <a:lumOff val="25000"/>
                </a:schemeClr>
              </a:solidFill>
            </a:endParaRPr>
          </a:p>
        </p:txBody>
      </p:sp>
      <p:sp>
        <p:nvSpPr>
          <p:cNvPr id="10" name="TextBox 9"/>
          <p:cNvSpPr txBox="1"/>
          <p:nvPr/>
        </p:nvSpPr>
        <p:spPr>
          <a:xfrm>
            <a:off x="257173" y="4033897"/>
            <a:ext cx="7258051" cy="2231380"/>
          </a:xfrm>
          <a:prstGeom prst="rect">
            <a:avLst/>
          </a:prstGeom>
          <a:noFill/>
        </p:spPr>
        <p:txBody>
          <a:bodyPr wrap="square" rtlCol="0">
            <a:spAutoFit/>
          </a:bodyPr>
          <a:lstStyle/>
          <a:p>
            <a:pPr algn="ctr"/>
            <a:r>
              <a:rPr lang="en-US" sz="1700" b="1" dirty="0">
                <a:solidFill>
                  <a:schemeClr val="tx1">
                    <a:lumMod val="75000"/>
                    <a:lumOff val="25000"/>
                  </a:schemeClr>
                </a:solidFill>
              </a:rPr>
              <a:t>Overnight Package no. 4</a:t>
            </a:r>
          </a:p>
          <a:p>
            <a:pPr algn="ctr"/>
            <a:r>
              <a:rPr lang="en-PH" sz="1200" b="1" dirty="0">
                <a:solidFill>
                  <a:schemeClr val="tx1">
                    <a:lumMod val="75000"/>
                    <a:lumOff val="25000"/>
                  </a:schemeClr>
                </a:solidFill>
              </a:rPr>
              <a:t>PHP 2,950.00 / Head</a:t>
            </a:r>
            <a:endParaRPr lang="en-US" sz="1200" dirty="0">
              <a:solidFill>
                <a:schemeClr val="tx1">
                  <a:lumMod val="75000"/>
                  <a:lumOff val="25000"/>
                </a:schemeClr>
              </a:solidFill>
            </a:endParaRPr>
          </a:p>
          <a:p>
            <a:pPr algn="ctr"/>
            <a:r>
              <a:rPr lang="en-PH" sz="1100" dirty="0">
                <a:solidFill>
                  <a:schemeClr val="tx1">
                    <a:lumMod val="75000"/>
                    <a:lumOff val="25000"/>
                  </a:schemeClr>
                </a:solidFill>
              </a:rPr>
              <a:t>Resort Entrance</a:t>
            </a:r>
            <a:endParaRPr lang="en-US" sz="1100" dirty="0">
              <a:solidFill>
                <a:schemeClr val="tx1">
                  <a:lumMod val="75000"/>
                  <a:lumOff val="25000"/>
                </a:schemeClr>
              </a:solidFill>
            </a:endParaRPr>
          </a:p>
          <a:p>
            <a:pPr algn="ctr"/>
            <a:r>
              <a:rPr lang="en-PH" sz="1100" dirty="0">
                <a:solidFill>
                  <a:schemeClr val="tx1">
                    <a:lumMod val="75000"/>
                    <a:lumOff val="25000"/>
                  </a:schemeClr>
                </a:solidFill>
              </a:rPr>
              <a:t>Room Accommodation</a:t>
            </a:r>
            <a:endParaRPr lang="en-US" sz="1100" dirty="0">
              <a:solidFill>
                <a:schemeClr val="tx1">
                  <a:lumMod val="75000"/>
                  <a:lumOff val="25000"/>
                </a:schemeClr>
              </a:solidFill>
            </a:endParaRPr>
          </a:p>
          <a:p>
            <a:pPr algn="ctr"/>
            <a:r>
              <a:rPr lang="en-PH" sz="1100" dirty="0">
                <a:solidFill>
                  <a:schemeClr val="tx1">
                    <a:lumMod val="75000"/>
                    <a:lumOff val="25000"/>
                  </a:schemeClr>
                </a:solidFill>
              </a:rPr>
              <a:t>Two Managed Buffet Lunch</a:t>
            </a:r>
            <a:endParaRPr lang="en-US" sz="1100" dirty="0">
              <a:solidFill>
                <a:schemeClr val="tx1">
                  <a:lumMod val="75000"/>
                  <a:lumOff val="25000"/>
                </a:schemeClr>
              </a:solidFill>
            </a:endParaRPr>
          </a:p>
          <a:p>
            <a:pPr algn="ctr"/>
            <a:r>
              <a:rPr lang="en-PH" sz="1100" dirty="0">
                <a:solidFill>
                  <a:schemeClr val="tx1">
                    <a:lumMod val="75000"/>
                    <a:lumOff val="25000"/>
                  </a:schemeClr>
                </a:solidFill>
              </a:rPr>
              <a:t>One Managed Buffet Dinner </a:t>
            </a:r>
            <a:endParaRPr lang="en-US" sz="1100" dirty="0">
              <a:solidFill>
                <a:schemeClr val="tx1">
                  <a:lumMod val="75000"/>
                  <a:lumOff val="25000"/>
                </a:schemeClr>
              </a:solidFill>
            </a:endParaRPr>
          </a:p>
          <a:p>
            <a:pPr algn="ctr"/>
            <a:r>
              <a:rPr lang="en-PH" sz="1100" dirty="0">
                <a:solidFill>
                  <a:schemeClr val="tx1">
                    <a:lumMod val="75000"/>
                    <a:lumOff val="25000"/>
                  </a:schemeClr>
                </a:solidFill>
              </a:rPr>
              <a:t>One Managed Buffet Breakfast</a:t>
            </a:r>
          </a:p>
          <a:p>
            <a:pPr algn="ctr"/>
            <a:r>
              <a:rPr lang="en-PH" sz="1100" dirty="0">
                <a:solidFill>
                  <a:schemeClr val="tx1">
                    <a:lumMod val="75000"/>
                    <a:lumOff val="25000"/>
                  </a:schemeClr>
                </a:solidFill>
              </a:rPr>
              <a:t>One Managed Buffet Snack</a:t>
            </a:r>
          </a:p>
          <a:p>
            <a:pPr algn="ctr"/>
            <a:r>
              <a:rPr lang="en-PH" sz="1100" dirty="0">
                <a:solidFill>
                  <a:schemeClr val="tx1">
                    <a:lumMod val="75000"/>
                    <a:lumOff val="25000"/>
                  </a:schemeClr>
                </a:solidFill>
              </a:rPr>
              <a:t>Use of Function Hall  (8hours)</a:t>
            </a:r>
            <a:endParaRPr lang="en-US" sz="1100" dirty="0">
              <a:solidFill>
                <a:schemeClr val="tx1">
                  <a:lumMod val="75000"/>
                  <a:lumOff val="25000"/>
                </a:schemeClr>
              </a:solidFill>
            </a:endParaRPr>
          </a:p>
          <a:p>
            <a:pPr algn="ctr"/>
            <a:r>
              <a:rPr lang="en-PH" sz="1100" dirty="0">
                <a:solidFill>
                  <a:schemeClr val="tx1">
                    <a:lumMod val="75000"/>
                    <a:lumOff val="25000"/>
                  </a:schemeClr>
                </a:solidFill>
              </a:rPr>
              <a:t>Free use of amenities (Swimming Pool, Jacuzzi, Basketball Court, Billiards)</a:t>
            </a:r>
          </a:p>
          <a:p>
            <a:pPr algn="ctr"/>
            <a:r>
              <a:rPr lang="en-PH" sz="1100" dirty="0">
                <a:solidFill>
                  <a:schemeClr val="tx1">
                    <a:lumMod val="75000"/>
                    <a:lumOff val="25000"/>
                  </a:schemeClr>
                </a:solidFill>
              </a:rPr>
              <a:t>Use of Team Building Facilities</a:t>
            </a:r>
          </a:p>
          <a:p>
            <a:pPr algn="ctr"/>
            <a:r>
              <a:rPr lang="en-PH" sz="1100" dirty="0">
                <a:solidFill>
                  <a:schemeClr val="tx1">
                    <a:lumMod val="75000"/>
                    <a:lumOff val="25000"/>
                  </a:schemeClr>
                </a:solidFill>
              </a:rPr>
              <a:t>Team Building Facilitator</a:t>
            </a:r>
            <a:endParaRPr lang="en-US" sz="1100" dirty="0">
              <a:solidFill>
                <a:schemeClr val="tx1">
                  <a:lumMod val="75000"/>
                  <a:lumOff val="25000"/>
                </a:schemeClr>
              </a:solidFill>
            </a:endParaRPr>
          </a:p>
        </p:txBody>
      </p:sp>
      <p:sp>
        <p:nvSpPr>
          <p:cNvPr id="13" name="TextBox 12"/>
          <p:cNvSpPr txBox="1"/>
          <p:nvPr/>
        </p:nvSpPr>
        <p:spPr>
          <a:xfrm>
            <a:off x="257174" y="6417573"/>
            <a:ext cx="7258051" cy="2400657"/>
          </a:xfrm>
          <a:prstGeom prst="rect">
            <a:avLst/>
          </a:prstGeom>
          <a:noFill/>
        </p:spPr>
        <p:txBody>
          <a:bodyPr wrap="square" rtlCol="0">
            <a:spAutoFit/>
          </a:bodyPr>
          <a:lstStyle/>
          <a:p>
            <a:pPr algn="ctr"/>
            <a:r>
              <a:rPr lang="en-US" sz="1700" b="1" dirty="0">
                <a:solidFill>
                  <a:schemeClr val="tx1">
                    <a:lumMod val="75000"/>
                    <a:lumOff val="25000"/>
                  </a:schemeClr>
                </a:solidFill>
              </a:rPr>
              <a:t>Overnight Package no. 5</a:t>
            </a:r>
          </a:p>
          <a:p>
            <a:pPr algn="ctr"/>
            <a:r>
              <a:rPr lang="en-PH" sz="1200" b="1" dirty="0">
                <a:solidFill>
                  <a:schemeClr val="tx1">
                    <a:lumMod val="75000"/>
                    <a:lumOff val="25000"/>
                  </a:schemeClr>
                </a:solidFill>
              </a:rPr>
              <a:t>PHP 3,200.00 / Head</a:t>
            </a:r>
            <a:endParaRPr lang="en-US" sz="1200" dirty="0">
              <a:solidFill>
                <a:schemeClr val="tx1">
                  <a:lumMod val="75000"/>
                  <a:lumOff val="25000"/>
                </a:schemeClr>
              </a:solidFill>
            </a:endParaRPr>
          </a:p>
          <a:p>
            <a:pPr algn="ctr"/>
            <a:r>
              <a:rPr lang="en-PH" sz="1100" dirty="0">
                <a:solidFill>
                  <a:schemeClr val="tx1">
                    <a:lumMod val="75000"/>
                    <a:lumOff val="25000"/>
                  </a:schemeClr>
                </a:solidFill>
              </a:rPr>
              <a:t>Resort Entrance</a:t>
            </a:r>
            <a:endParaRPr lang="en-US" sz="1100" dirty="0">
              <a:solidFill>
                <a:schemeClr val="tx1">
                  <a:lumMod val="75000"/>
                  <a:lumOff val="25000"/>
                </a:schemeClr>
              </a:solidFill>
            </a:endParaRPr>
          </a:p>
          <a:p>
            <a:pPr algn="ctr"/>
            <a:r>
              <a:rPr lang="en-PH" sz="1100" dirty="0">
                <a:solidFill>
                  <a:schemeClr val="tx1">
                    <a:lumMod val="75000"/>
                    <a:lumOff val="25000"/>
                  </a:schemeClr>
                </a:solidFill>
              </a:rPr>
              <a:t>Room Accommodation</a:t>
            </a:r>
            <a:br>
              <a:rPr lang="en-PH" sz="1100" dirty="0">
                <a:solidFill>
                  <a:schemeClr val="tx1">
                    <a:lumMod val="75000"/>
                    <a:lumOff val="25000"/>
                  </a:schemeClr>
                </a:solidFill>
              </a:rPr>
            </a:br>
            <a:r>
              <a:rPr lang="en-PH" sz="1100" dirty="0">
                <a:solidFill>
                  <a:schemeClr val="tx1">
                    <a:lumMod val="75000"/>
                    <a:lumOff val="25000"/>
                  </a:schemeClr>
                </a:solidFill>
              </a:rPr>
              <a:t>Two Managed Buffet Lunch</a:t>
            </a:r>
            <a:endParaRPr lang="en-US" sz="1100" dirty="0">
              <a:solidFill>
                <a:schemeClr val="tx1">
                  <a:lumMod val="75000"/>
                  <a:lumOff val="25000"/>
                </a:schemeClr>
              </a:solidFill>
            </a:endParaRPr>
          </a:p>
          <a:p>
            <a:pPr algn="ctr"/>
            <a:r>
              <a:rPr lang="en-PH" sz="1100" dirty="0">
                <a:solidFill>
                  <a:schemeClr val="tx1">
                    <a:lumMod val="75000"/>
                    <a:lumOff val="25000"/>
                  </a:schemeClr>
                </a:solidFill>
              </a:rPr>
              <a:t>One Managed Buffet Dinner </a:t>
            </a:r>
            <a:endParaRPr lang="en-US" sz="1100" dirty="0">
              <a:solidFill>
                <a:schemeClr val="tx1">
                  <a:lumMod val="75000"/>
                  <a:lumOff val="25000"/>
                </a:schemeClr>
              </a:solidFill>
            </a:endParaRPr>
          </a:p>
          <a:p>
            <a:pPr algn="ctr"/>
            <a:r>
              <a:rPr lang="en-PH" sz="1100" dirty="0">
                <a:solidFill>
                  <a:schemeClr val="tx1">
                    <a:lumMod val="75000"/>
                    <a:lumOff val="25000"/>
                  </a:schemeClr>
                </a:solidFill>
              </a:rPr>
              <a:t>One Managed Buffet Breakfast</a:t>
            </a:r>
          </a:p>
          <a:p>
            <a:pPr algn="ctr"/>
            <a:r>
              <a:rPr lang="en-PH" sz="1100" dirty="0">
                <a:solidFill>
                  <a:schemeClr val="tx1">
                    <a:lumMod val="75000"/>
                    <a:lumOff val="25000"/>
                  </a:schemeClr>
                </a:solidFill>
              </a:rPr>
              <a:t>One Managed Buffet Snack</a:t>
            </a:r>
          </a:p>
          <a:p>
            <a:pPr algn="ctr"/>
            <a:r>
              <a:rPr lang="en-PH" sz="1100" dirty="0">
                <a:solidFill>
                  <a:schemeClr val="tx1">
                    <a:lumMod val="75000"/>
                    <a:lumOff val="25000"/>
                  </a:schemeClr>
                </a:solidFill>
              </a:rPr>
              <a:t>Use of Function Hall  (8hours)</a:t>
            </a:r>
            <a:endParaRPr lang="en-US" sz="1100" dirty="0">
              <a:solidFill>
                <a:schemeClr val="tx1">
                  <a:lumMod val="75000"/>
                  <a:lumOff val="25000"/>
                </a:schemeClr>
              </a:solidFill>
            </a:endParaRPr>
          </a:p>
          <a:p>
            <a:pPr algn="ctr"/>
            <a:r>
              <a:rPr lang="en-PH" sz="1100" dirty="0">
                <a:solidFill>
                  <a:schemeClr val="tx1">
                    <a:lumMod val="75000"/>
                    <a:lumOff val="25000"/>
                  </a:schemeClr>
                </a:solidFill>
              </a:rPr>
              <a:t>Free use of amenities (Swimming Pool, Jacuzzi, Basketball Court, Billiards)</a:t>
            </a:r>
          </a:p>
          <a:p>
            <a:pPr algn="ctr"/>
            <a:r>
              <a:rPr lang="en-US" sz="1100" dirty="0">
                <a:solidFill>
                  <a:schemeClr val="tx1">
                    <a:lumMod val="75000"/>
                    <a:lumOff val="25000"/>
                  </a:schemeClr>
                </a:solidFill>
              </a:rPr>
              <a:t>Teambuilding with  Facilitator</a:t>
            </a:r>
          </a:p>
          <a:p>
            <a:pPr algn="ctr"/>
            <a:r>
              <a:rPr lang="en-US" sz="1100" dirty="0">
                <a:solidFill>
                  <a:schemeClr val="tx1">
                    <a:lumMod val="75000"/>
                    <a:lumOff val="25000"/>
                  </a:schemeClr>
                </a:solidFill>
              </a:rPr>
              <a:t>Choose One (1) Extreme Sports (Zipline or </a:t>
            </a:r>
            <a:r>
              <a:rPr lang="en-US" sz="1100" dirty="0" err="1">
                <a:solidFill>
                  <a:schemeClr val="tx1">
                    <a:lumMod val="75000"/>
                    <a:lumOff val="25000"/>
                  </a:schemeClr>
                </a:solidFill>
              </a:rPr>
              <a:t>Rapelling</a:t>
            </a:r>
            <a:r>
              <a:rPr lang="en-US" sz="1100" dirty="0">
                <a:solidFill>
                  <a:schemeClr val="tx1">
                    <a:lumMod val="75000"/>
                    <a:lumOff val="25000"/>
                  </a:schemeClr>
                </a:solidFill>
              </a:rPr>
              <a:t> </a:t>
            </a:r>
            <a:r>
              <a:rPr lang="en-US" sz="1100">
                <a:solidFill>
                  <a:schemeClr val="tx1">
                    <a:lumMod val="75000"/>
                    <a:lumOff val="25000"/>
                  </a:schemeClr>
                </a:solidFill>
              </a:rPr>
              <a:t>or Wall-Climbing)</a:t>
            </a:r>
            <a:endParaRPr lang="en-US" sz="1100" dirty="0">
              <a:solidFill>
                <a:schemeClr val="tx1">
                  <a:lumMod val="75000"/>
                  <a:lumOff val="25000"/>
                </a:schemeClr>
              </a:solidFill>
            </a:endParaRPr>
          </a:p>
          <a:p>
            <a:pPr algn="ctr"/>
            <a:endParaRPr lang="en-US" sz="1100" dirty="0">
              <a:solidFill>
                <a:schemeClr val="tx1">
                  <a:lumMod val="75000"/>
                  <a:lumOff val="25000"/>
                </a:schemeClr>
              </a:solidFill>
            </a:endParaRPr>
          </a:p>
        </p:txBody>
      </p:sp>
      <p:sp>
        <p:nvSpPr>
          <p:cNvPr id="8" name="TextBox 7"/>
          <p:cNvSpPr txBox="1"/>
          <p:nvPr/>
        </p:nvSpPr>
        <p:spPr>
          <a:xfrm>
            <a:off x="2558632" y="444675"/>
            <a:ext cx="5039833" cy="861774"/>
          </a:xfrm>
          <a:prstGeom prst="rect">
            <a:avLst/>
          </a:prstGeom>
          <a:noFill/>
        </p:spPr>
        <p:txBody>
          <a:bodyPr wrap="square" rtlCol="0">
            <a:spAutoFit/>
          </a:bodyPr>
          <a:lstStyle/>
          <a:p>
            <a:pPr algn="r"/>
            <a:r>
              <a:rPr lang="en-US" sz="1000" dirty="0" err="1">
                <a:latin typeface="Century Gothic" panose="020B0502020202020204" pitchFamily="34" charset="0"/>
              </a:rPr>
              <a:t>Sitio</a:t>
            </a:r>
            <a:r>
              <a:rPr lang="en-US" sz="1000" dirty="0">
                <a:latin typeface="Century Gothic" panose="020B0502020202020204" pitchFamily="34" charset="0"/>
              </a:rPr>
              <a:t> </a:t>
            </a:r>
            <a:r>
              <a:rPr lang="en-US" sz="1000" dirty="0" err="1">
                <a:latin typeface="Century Gothic" panose="020B0502020202020204" pitchFamily="34" charset="0"/>
              </a:rPr>
              <a:t>Marucdoc</a:t>
            </a:r>
            <a:r>
              <a:rPr lang="en-US" sz="1000" dirty="0">
                <a:latin typeface="Century Gothic" panose="020B0502020202020204" pitchFamily="34" charset="0"/>
              </a:rPr>
              <a:t>, </a:t>
            </a:r>
            <a:r>
              <a:rPr lang="en-US" sz="1000" dirty="0" err="1">
                <a:latin typeface="Century Gothic" panose="020B0502020202020204" pitchFamily="34" charset="0"/>
              </a:rPr>
              <a:t>Brgy</a:t>
            </a:r>
            <a:r>
              <a:rPr lang="en-US" sz="1000" dirty="0">
                <a:latin typeface="Century Gothic" panose="020B0502020202020204" pitchFamily="34" charset="0"/>
              </a:rPr>
              <a:t>. </a:t>
            </a:r>
            <a:r>
              <a:rPr lang="en-US" sz="1000" dirty="0" err="1">
                <a:latin typeface="Century Gothic" panose="020B0502020202020204" pitchFamily="34" charset="0"/>
              </a:rPr>
              <a:t>Nagbalayong</a:t>
            </a:r>
            <a:r>
              <a:rPr lang="en-US" sz="1000" dirty="0">
                <a:latin typeface="Century Gothic" panose="020B0502020202020204" pitchFamily="34" charset="0"/>
              </a:rPr>
              <a:t>, </a:t>
            </a:r>
            <a:r>
              <a:rPr lang="en-US" sz="1000" dirty="0" err="1">
                <a:latin typeface="Century Gothic" panose="020B0502020202020204" pitchFamily="34" charset="0"/>
              </a:rPr>
              <a:t>Morong</a:t>
            </a:r>
            <a:r>
              <a:rPr lang="en-US" sz="1000" dirty="0">
                <a:latin typeface="Century Gothic" panose="020B0502020202020204" pitchFamily="34" charset="0"/>
              </a:rPr>
              <a:t> Bataan</a:t>
            </a:r>
          </a:p>
          <a:p>
            <a:pPr algn="r"/>
            <a:r>
              <a:rPr lang="en-US" sz="1000" dirty="0">
                <a:latin typeface="Century Gothic" panose="020B0502020202020204" pitchFamily="34" charset="0"/>
              </a:rPr>
              <a:t>Manila Office: Rm M07, Prince Jun Condominium, 42 </a:t>
            </a:r>
            <a:r>
              <a:rPr lang="en-US" sz="1000" dirty="0" err="1">
                <a:latin typeface="Century Gothic" panose="020B0502020202020204" pitchFamily="34" charset="0"/>
              </a:rPr>
              <a:t>Timog</a:t>
            </a:r>
            <a:r>
              <a:rPr lang="en-US" sz="1000" dirty="0">
                <a:latin typeface="Century Gothic" panose="020B0502020202020204" pitchFamily="34" charset="0"/>
              </a:rPr>
              <a:t> Ave. Quezon City</a:t>
            </a:r>
          </a:p>
          <a:p>
            <a:pPr algn="r"/>
            <a:r>
              <a:rPr lang="en-US" sz="1000" dirty="0">
                <a:latin typeface="Century Gothic" panose="020B0502020202020204" pitchFamily="34" charset="0"/>
              </a:rPr>
              <a:t>Mobile No: 0921-8998271Tel: 8 373-5052</a:t>
            </a:r>
          </a:p>
          <a:p>
            <a:pPr algn="r"/>
            <a:r>
              <a:rPr lang="en-US" sz="1000" dirty="0">
                <a:latin typeface="Century Gothic" panose="020B0502020202020204" pitchFamily="34" charset="0"/>
              </a:rPr>
              <a:t>Website: </a:t>
            </a:r>
            <a:r>
              <a:rPr lang="en-US" sz="1000" dirty="0">
                <a:latin typeface="Century Gothic" panose="020B0502020202020204" pitchFamily="34" charset="0"/>
                <a:hlinkClick r:id="rId3"/>
              </a:rPr>
              <a:t>www.vistavenice.com.ph</a:t>
            </a:r>
            <a:r>
              <a:rPr lang="en-US" sz="1000" dirty="0">
                <a:latin typeface="Century Gothic" panose="020B0502020202020204" pitchFamily="34" charset="0"/>
              </a:rPr>
              <a:t> | Email: </a:t>
            </a:r>
            <a:r>
              <a:rPr lang="en-US" sz="1000" dirty="0">
                <a:latin typeface="Century Gothic" panose="020B0502020202020204" pitchFamily="34" charset="0"/>
                <a:hlinkClick r:id="rId4"/>
              </a:rPr>
              <a:t>vistaveniceresorts@yahoo.com</a:t>
            </a:r>
            <a:endParaRPr lang="en-US" sz="1000" dirty="0">
              <a:latin typeface="Century Gothic" panose="020B0502020202020204" pitchFamily="34" charset="0"/>
            </a:endParaRPr>
          </a:p>
          <a:p>
            <a:pPr algn="r"/>
            <a:r>
              <a:rPr lang="en-US" sz="1000" dirty="0">
                <a:latin typeface="Century Gothic" panose="020B0502020202020204" pitchFamily="34" charset="0"/>
              </a:rPr>
              <a:t> </a:t>
            </a:r>
          </a:p>
        </p:txBody>
      </p:sp>
    </p:spTree>
    <p:extLst>
      <p:ext uri="{BB962C8B-B14F-4D97-AF65-F5344CB8AC3E}">
        <p14:creationId xmlns:p14="http://schemas.microsoft.com/office/powerpoint/2010/main" val="40096091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7772400" cy="1152561"/>
          </a:xfrm>
          <a:prstGeom prst="rect">
            <a:avLst/>
          </a:prstGeom>
        </p:spPr>
      </p:pic>
      <p:sp>
        <p:nvSpPr>
          <p:cNvPr id="13" name="TextBox 12"/>
          <p:cNvSpPr txBox="1"/>
          <p:nvPr/>
        </p:nvSpPr>
        <p:spPr>
          <a:xfrm>
            <a:off x="531628" y="2513045"/>
            <a:ext cx="6983597" cy="892552"/>
          </a:xfrm>
          <a:prstGeom prst="rect">
            <a:avLst/>
          </a:prstGeom>
          <a:noFill/>
        </p:spPr>
        <p:txBody>
          <a:bodyPr wrap="square" rtlCol="0">
            <a:spAutoFit/>
          </a:bodyPr>
          <a:lstStyle/>
          <a:p>
            <a:pPr algn="ctr"/>
            <a:r>
              <a:rPr lang="en-US" b="1" dirty="0" err="1">
                <a:solidFill>
                  <a:schemeClr val="tx1">
                    <a:lumMod val="75000"/>
                    <a:lumOff val="25000"/>
                  </a:schemeClr>
                </a:solidFill>
              </a:rPr>
              <a:t>Westnuk</a:t>
            </a:r>
            <a:r>
              <a:rPr lang="en-US" b="1" dirty="0">
                <a:solidFill>
                  <a:schemeClr val="tx1">
                    <a:lumMod val="75000"/>
                    <a:lumOff val="25000"/>
                  </a:schemeClr>
                </a:solidFill>
              </a:rPr>
              <a:t> Beach Cove</a:t>
            </a:r>
          </a:p>
          <a:p>
            <a:pPr algn="ctr"/>
            <a:r>
              <a:rPr lang="en-PH" sz="1200" b="1" dirty="0">
                <a:solidFill>
                  <a:schemeClr val="tx1">
                    <a:lumMod val="75000"/>
                    <a:lumOff val="25000"/>
                  </a:schemeClr>
                </a:solidFill>
              </a:rPr>
              <a:t>PHP 200.00 / Head with use of cottage</a:t>
            </a:r>
          </a:p>
          <a:p>
            <a:pPr algn="ctr"/>
            <a:r>
              <a:rPr lang="en-US" sz="1100" i="1" dirty="0">
                <a:solidFill>
                  <a:schemeClr val="tx1">
                    <a:lumMod val="75000"/>
                    <a:lumOff val="25000"/>
                  </a:schemeClr>
                </a:solidFill>
              </a:rPr>
              <a:t>The </a:t>
            </a:r>
            <a:r>
              <a:rPr lang="en-US" sz="1100" i="1" dirty="0" err="1">
                <a:solidFill>
                  <a:schemeClr val="tx1">
                    <a:lumMod val="75000"/>
                    <a:lumOff val="25000"/>
                  </a:schemeClr>
                </a:solidFill>
              </a:rPr>
              <a:t>Westnuk</a:t>
            </a:r>
            <a:r>
              <a:rPr lang="en-US" sz="1100" i="1" dirty="0">
                <a:solidFill>
                  <a:schemeClr val="tx1">
                    <a:lumMod val="75000"/>
                    <a:lumOff val="25000"/>
                  </a:schemeClr>
                </a:solidFill>
              </a:rPr>
              <a:t> Beach Cove. An executive cove situated at the Bataan Nuclear Power Plant Complex. There are separate shower rooms &amp; toilets. With various enjoyable outdoor activities. </a:t>
            </a:r>
          </a:p>
        </p:txBody>
      </p:sp>
      <p:sp>
        <p:nvSpPr>
          <p:cNvPr id="7" name="TextBox 6"/>
          <p:cNvSpPr txBox="1"/>
          <p:nvPr/>
        </p:nvSpPr>
        <p:spPr>
          <a:xfrm>
            <a:off x="1333499" y="1621257"/>
            <a:ext cx="5105401" cy="738664"/>
          </a:xfrm>
          <a:prstGeom prst="rect">
            <a:avLst/>
          </a:prstGeom>
          <a:noFill/>
        </p:spPr>
        <p:txBody>
          <a:bodyPr wrap="square" rtlCol="0">
            <a:spAutoFit/>
          </a:bodyPr>
          <a:lstStyle/>
          <a:p>
            <a:pPr algn="ctr"/>
            <a:r>
              <a:rPr lang="en-US" sz="2000" b="1" dirty="0">
                <a:solidFill>
                  <a:schemeClr val="tx1">
                    <a:lumMod val="75000"/>
                    <a:lumOff val="25000"/>
                  </a:schemeClr>
                </a:solidFill>
              </a:rPr>
              <a:t>BEACH</a:t>
            </a:r>
          </a:p>
          <a:p>
            <a:pPr algn="ctr"/>
            <a:r>
              <a:rPr lang="en-US" sz="1100" i="1" dirty="0">
                <a:solidFill>
                  <a:schemeClr val="tx1">
                    <a:lumMod val="75000"/>
                    <a:lumOff val="25000"/>
                  </a:schemeClr>
                </a:solidFill>
              </a:rPr>
              <a:t>“Beach is the best way to experience in Bataan, Its only 10 to 15 minutes away from the affiliated Vista Venice Highland Resort”</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6891" y="3543332"/>
            <a:ext cx="2739309" cy="1828800"/>
          </a:xfrm>
          <a:prstGeom prst="roundRect">
            <a:avLst>
              <a:gd name="adj" fmla="val 8594"/>
            </a:avLst>
          </a:prstGeom>
          <a:solidFill>
            <a:srgbClr val="FFFFFF">
              <a:shade val="85000"/>
            </a:srgbClr>
          </a:solidFill>
          <a:ln>
            <a:noFill/>
          </a:ln>
          <a:effectLst>
            <a:reflection blurRad="12700" stA="38000" endPos="20000" dist="5000" dir="5400000" sy="-100000" algn="bl" rotWithShape="0"/>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86200" y="3543332"/>
            <a:ext cx="2753474" cy="1828800"/>
          </a:xfrm>
          <a:prstGeom prst="roundRect">
            <a:avLst>
              <a:gd name="adj" fmla="val 8594"/>
            </a:avLst>
          </a:prstGeom>
          <a:solidFill>
            <a:srgbClr val="FFFFFF">
              <a:shade val="85000"/>
            </a:srgbClr>
          </a:solidFill>
          <a:ln>
            <a:noFill/>
          </a:ln>
          <a:effectLst>
            <a:reflection blurRad="12700" stA="38000" endPos="20000" dist="5000" dir="5400000" sy="-100000" algn="bl" rotWithShape="0"/>
          </a:effectLst>
        </p:spPr>
      </p:pic>
      <p:sp>
        <p:nvSpPr>
          <p:cNvPr id="12" name="TextBox 11"/>
          <p:cNvSpPr txBox="1"/>
          <p:nvPr/>
        </p:nvSpPr>
        <p:spPr>
          <a:xfrm>
            <a:off x="228600" y="5950904"/>
            <a:ext cx="7258051" cy="723275"/>
          </a:xfrm>
          <a:prstGeom prst="rect">
            <a:avLst/>
          </a:prstGeom>
          <a:noFill/>
        </p:spPr>
        <p:txBody>
          <a:bodyPr wrap="square" rtlCol="0">
            <a:spAutoFit/>
          </a:bodyPr>
          <a:lstStyle/>
          <a:p>
            <a:pPr algn="ctr"/>
            <a:r>
              <a:rPr lang="en-US" b="1" dirty="0" err="1">
                <a:solidFill>
                  <a:schemeClr val="tx1">
                    <a:lumMod val="75000"/>
                    <a:lumOff val="25000"/>
                  </a:schemeClr>
                </a:solidFill>
              </a:rPr>
              <a:t>Looc</a:t>
            </a:r>
            <a:r>
              <a:rPr lang="en-US" b="1" dirty="0">
                <a:solidFill>
                  <a:schemeClr val="tx1">
                    <a:lumMod val="75000"/>
                    <a:lumOff val="25000"/>
                  </a:schemeClr>
                </a:solidFill>
              </a:rPr>
              <a:t> Beach</a:t>
            </a:r>
          </a:p>
          <a:p>
            <a:pPr algn="ctr"/>
            <a:r>
              <a:rPr lang="en-PH" sz="1200" b="1" dirty="0">
                <a:solidFill>
                  <a:schemeClr val="tx1">
                    <a:lumMod val="75000"/>
                    <a:lumOff val="25000"/>
                  </a:schemeClr>
                </a:solidFill>
              </a:rPr>
              <a:t>PHP 100.00 / Head - use of cottage: Php 1,000 Good for 10 pax</a:t>
            </a:r>
          </a:p>
          <a:p>
            <a:pPr algn="ctr"/>
            <a:r>
              <a:rPr lang="en-PH" sz="1100" i="1" dirty="0">
                <a:solidFill>
                  <a:schemeClr val="tx1">
                    <a:lumMod val="75000"/>
                    <a:lumOff val="25000"/>
                  </a:schemeClr>
                </a:solidFill>
              </a:rPr>
              <a:t>Enjoy and relax under the sun with fine and white sand, clear water and relaxing views of </a:t>
            </a:r>
            <a:r>
              <a:rPr lang="en-PH" sz="1100" i="1" dirty="0" err="1">
                <a:solidFill>
                  <a:schemeClr val="tx1">
                    <a:lumMod val="75000"/>
                    <a:lumOff val="25000"/>
                  </a:schemeClr>
                </a:solidFill>
              </a:rPr>
              <a:t>Looc</a:t>
            </a:r>
            <a:r>
              <a:rPr lang="en-PH" sz="1100" i="1" dirty="0">
                <a:solidFill>
                  <a:schemeClr val="tx1">
                    <a:lumMod val="75000"/>
                    <a:lumOff val="25000"/>
                  </a:schemeClr>
                </a:solidFill>
              </a:rPr>
              <a:t> Beach. </a:t>
            </a:r>
            <a:endParaRPr lang="en-US" sz="1050" i="1" dirty="0">
              <a:solidFill>
                <a:schemeClr val="tx1">
                  <a:lumMod val="75000"/>
                  <a:lumOff val="25000"/>
                </a:schemeClr>
              </a:solidFill>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6891" y="6807275"/>
            <a:ext cx="2739309" cy="1828800"/>
          </a:xfrm>
          <a:prstGeom prst="roundRect">
            <a:avLst>
              <a:gd name="adj" fmla="val 8594"/>
            </a:avLst>
          </a:prstGeom>
          <a:solidFill>
            <a:srgbClr val="FFFFFF">
              <a:shade val="85000"/>
            </a:srgbClr>
          </a:solidFill>
          <a:ln>
            <a:noFill/>
          </a:ln>
          <a:effectLst>
            <a:reflection blurRad="12700" stA="38000" endPos="20000" dist="5000" dir="5400000" sy="-100000" algn="bl" rotWithShape="0"/>
          </a:effectLst>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86200" y="6807275"/>
            <a:ext cx="2753474" cy="1828800"/>
          </a:xfrm>
          <a:prstGeom prst="roundRect">
            <a:avLst>
              <a:gd name="adj" fmla="val 8594"/>
            </a:avLst>
          </a:prstGeom>
          <a:solidFill>
            <a:srgbClr val="FFFFFF">
              <a:shade val="85000"/>
            </a:srgbClr>
          </a:solidFill>
          <a:ln>
            <a:noFill/>
          </a:ln>
          <a:effectLst>
            <a:reflection blurRad="12700" stA="38000" endPos="20000" dist="5000" dir="5400000" sy="-100000" algn="bl" rotWithShape="0"/>
          </a:effectLst>
        </p:spPr>
      </p:pic>
      <p:sp>
        <p:nvSpPr>
          <p:cNvPr id="11" name="TextBox 10"/>
          <p:cNvSpPr txBox="1"/>
          <p:nvPr/>
        </p:nvSpPr>
        <p:spPr>
          <a:xfrm>
            <a:off x="2558632" y="444675"/>
            <a:ext cx="5039833" cy="707886"/>
          </a:xfrm>
          <a:prstGeom prst="rect">
            <a:avLst/>
          </a:prstGeom>
          <a:noFill/>
        </p:spPr>
        <p:txBody>
          <a:bodyPr wrap="square" rtlCol="0">
            <a:spAutoFit/>
          </a:bodyPr>
          <a:lstStyle/>
          <a:p>
            <a:pPr algn="r"/>
            <a:r>
              <a:rPr lang="en-US" sz="1000" dirty="0" err="1">
                <a:latin typeface="Century Gothic" panose="020B0502020202020204" pitchFamily="34" charset="0"/>
              </a:rPr>
              <a:t>Sitio</a:t>
            </a:r>
            <a:r>
              <a:rPr lang="en-US" sz="1000" dirty="0">
                <a:latin typeface="Century Gothic" panose="020B0502020202020204" pitchFamily="34" charset="0"/>
              </a:rPr>
              <a:t> </a:t>
            </a:r>
            <a:r>
              <a:rPr lang="en-US" sz="1000" dirty="0" err="1">
                <a:latin typeface="Century Gothic" panose="020B0502020202020204" pitchFamily="34" charset="0"/>
              </a:rPr>
              <a:t>Marucdoc</a:t>
            </a:r>
            <a:r>
              <a:rPr lang="en-US" sz="1000" dirty="0">
                <a:latin typeface="Century Gothic" panose="020B0502020202020204" pitchFamily="34" charset="0"/>
              </a:rPr>
              <a:t>, </a:t>
            </a:r>
            <a:r>
              <a:rPr lang="en-US" sz="1000" dirty="0" err="1">
                <a:latin typeface="Century Gothic" panose="020B0502020202020204" pitchFamily="34" charset="0"/>
              </a:rPr>
              <a:t>Brgy</a:t>
            </a:r>
            <a:r>
              <a:rPr lang="en-US" sz="1000" dirty="0">
                <a:latin typeface="Century Gothic" panose="020B0502020202020204" pitchFamily="34" charset="0"/>
              </a:rPr>
              <a:t>. </a:t>
            </a:r>
            <a:r>
              <a:rPr lang="en-US" sz="1000" dirty="0" err="1">
                <a:latin typeface="Century Gothic" panose="020B0502020202020204" pitchFamily="34" charset="0"/>
              </a:rPr>
              <a:t>Nagbalayong</a:t>
            </a:r>
            <a:r>
              <a:rPr lang="en-US" sz="1000" dirty="0">
                <a:latin typeface="Century Gothic" panose="020B0502020202020204" pitchFamily="34" charset="0"/>
              </a:rPr>
              <a:t>, </a:t>
            </a:r>
            <a:r>
              <a:rPr lang="en-US" sz="1000" dirty="0" err="1">
                <a:latin typeface="Century Gothic" panose="020B0502020202020204" pitchFamily="34" charset="0"/>
              </a:rPr>
              <a:t>Morong</a:t>
            </a:r>
            <a:r>
              <a:rPr lang="en-US" sz="1000" dirty="0">
                <a:latin typeface="Century Gothic" panose="020B0502020202020204" pitchFamily="34" charset="0"/>
              </a:rPr>
              <a:t> Bataan</a:t>
            </a:r>
          </a:p>
          <a:p>
            <a:pPr algn="r"/>
            <a:r>
              <a:rPr lang="en-US" sz="1000" dirty="0">
                <a:latin typeface="Century Gothic" panose="020B0502020202020204" pitchFamily="34" charset="0"/>
              </a:rPr>
              <a:t>Manila Office: Rm M07, Prince Jun Condominium, 42 </a:t>
            </a:r>
            <a:r>
              <a:rPr lang="en-US" sz="1000" dirty="0" err="1">
                <a:latin typeface="Century Gothic" panose="020B0502020202020204" pitchFamily="34" charset="0"/>
              </a:rPr>
              <a:t>Timog</a:t>
            </a:r>
            <a:r>
              <a:rPr lang="en-US" sz="1000" dirty="0">
                <a:latin typeface="Century Gothic" panose="020B0502020202020204" pitchFamily="34" charset="0"/>
              </a:rPr>
              <a:t> Ave. Quezon City</a:t>
            </a:r>
          </a:p>
          <a:p>
            <a:pPr algn="r"/>
            <a:r>
              <a:rPr lang="en-US" sz="1000" dirty="0">
                <a:latin typeface="Century Gothic" panose="020B0502020202020204" pitchFamily="34" charset="0"/>
              </a:rPr>
              <a:t>Mobile No: 0921-8998271Tel: 02 425-3004; 373-5052</a:t>
            </a:r>
          </a:p>
          <a:p>
            <a:pPr algn="r"/>
            <a:r>
              <a:rPr lang="en-US" sz="1000" dirty="0">
                <a:latin typeface="Century Gothic" panose="020B0502020202020204" pitchFamily="34" charset="0"/>
              </a:rPr>
              <a:t>Website: </a:t>
            </a:r>
            <a:r>
              <a:rPr lang="en-US" sz="1000" dirty="0">
                <a:latin typeface="Century Gothic" panose="020B0502020202020204" pitchFamily="34" charset="0"/>
                <a:hlinkClick r:id="rId7"/>
              </a:rPr>
              <a:t>www.vistavenice.com.ph</a:t>
            </a:r>
            <a:r>
              <a:rPr lang="en-US" sz="1000" dirty="0">
                <a:latin typeface="Century Gothic" panose="020B0502020202020204" pitchFamily="34" charset="0"/>
              </a:rPr>
              <a:t> | Email: sales@vistavenice.com.ph </a:t>
            </a:r>
          </a:p>
        </p:txBody>
      </p:sp>
    </p:spTree>
    <p:extLst>
      <p:ext uri="{BB962C8B-B14F-4D97-AF65-F5344CB8AC3E}">
        <p14:creationId xmlns:p14="http://schemas.microsoft.com/office/powerpoint/2010/main" val="40807022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7772400" cy="1152561"/>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0649" y="3084764"/>
            <a:ext cx="2054482" cy="1371600"/>
          </a:xfrm>
          <a:prstGeom prst="roundRect">
            <a:avLst>
              <a:gd name="adj" fmla="val 8594"/>
            </a:avLst>
          </a:prstGeom>
          <a:solidFill>
            <a:srgbClr val="FFFFFF">
              <a:shade val="85000"/>
            </a:srgbClr>
          </a:solidFill>
          <a:ln>
            <a:noFill/>
          </a:ln>
          <a:effectLst>
            <a:reflection blurRad="12700" stA="38000" endPos="20000" dist="5000" dir="5400000" sy="-100000" algn="bl" rotWithShape="0"/>
          </a:effectLst>
        </p:spPr>
      </p:pic>
      <p:sp>
        <p:nvSpPr>
          <p:cNvPr id="13" name="TextBox 12"/>
          <p:cNvSpPr txBox="1"/>
          <p:nvPr/>
        </p:nvSpPr>
        <p:spPr>
          <a:xfrm>
            <a:off x="257174" y="2346100"/>
            <a:ext cx="7258051" cy="738664"/>
          </a:xfrm>
          <a:prstGeom prst="rect">
            <a:avLst/>
          </a:prstGeom>
          <a:noFill/>
        </p:spPr>
        <p:txBody>
          <a:bodyPr wrap="square" rtlCol="0">
            <a:spAutoFit/>
          </a:bodyPr>
          <a:lstStyle/>
          <a:p>
            <a:pPr algn="ctr"/>
            <a:r>
              <a:rPr lang="en-US" b="1" dirty="0">
                <a:solidFill>
                  <a:schemeClr val="tx1">
                    <a:lumMod val="75000"/>
                    <a:lumOff val="25000"/>
                  </a:schemeClr>
                </a:solidFill>
              </a:rPr>
              <a:t>Kayak</a:t>
            </a:r>
          </a:p>
          <a:p>
            <a:pPr algn="ctr"/>
            <a:r>
              <a:rPr lang="en-PH" sz="1200" b="1" dirty="0">
                <a:solidFill>
                  <a:schemeClr val="tx1">
                    <a:lumMod val="75000"/>
                    <a:lumOff val="25000"/>
                  </a:schemeClr>
                </a:solidFill>
              </a:rPr>
              <a:t>(Single) PHP 250.00 / Hour</a:t>
            </a:r>
          </a:p>
          <a:p>
            <a:pPr algn="ctr"/>
            <a:r>
              <a:rPr lang="en-PH" sz="1200" b="1" dirty="0">
                <a:solidFill>
                  <a:schemeClr val="tx1">
                    <a:lumMod val="75000"/>
                    <a:lumOff val="25000"/>
                  </a:schemeClr>
                </a:solidFill>
              </a:rPr>
              <a:t>(Double) PHP 550.00 / Hour</a:t>
            </a:r>
          </a:p>
        </p:txBody>
      </p:sp>
      <p:sp>
        <p:nvSpPr>
          <p:cNvPr id="7" name="TextBox 6"/>
          <p:cNvSpPr txBox="1"/>
          <p:nvPr/>
        </p:nvSpPr>
        <p:spPr>
          <a:xfrm>
            <a:off x="1333499" y="1621257"/>
            <a:ext cx="5105401" cy="738664"/>
          </a:xfrm>
          <a:prstGeom prst="rect">
            <a:avLst/>
          </a:prstGeom>
          <a:noFill/>
        </p:spPr>
        <p:txBody>
          <a:bodyPr wrap="square" rtlCol="0">
            <a:spAutoFit/>
          </a:bodyPr>
          <a:lstStyle/>
          <a:p>
            <a:pPr algn="ctr"/>
            <a:r>
              <a:rPr lang="en-US" sz="2000" b="1" dirty="0">
                <a:solidFill>
                  <a:schemeClr val="tx1">
                    <a:lumMod val="75000"/>
                    <a:lumOff val="25000"/>
                  </a:schemeClr>
                </a:solidFill>
              </a:rPr>
              <a:t>WATER SPORTS ACTIVITIES</a:t>
            </a:r>
          </a:p>
          <a:p>
            <a:pPr algn="ctr"/>
            <a:r>
              <a:rPr lang="en-US" sz="1100" i="1" dirty="0">
                <a:solidFill>
                  <a:schemeClr val="tx1">
                    <a:lumMod val="75000"/>
                    <a:lumOff val="25000"/>
                  </a:schemeClr>
                </a:solidFill>
              </a:rPr>
              <a:t>“Fun under the sun with Water Sports Activities at White Sand &amp; Crystal Clear Water of the Beach!”</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6167" y="3084764"/>
            <a:ext cx="2054482" cy="1371600"/>
          </a:xfrm>
          <a:prstGeom prst="roundRect">
            <a:avLst>
              <a:gd name="adj" fmla="val 8594"/>
            </a:avLst>
          </a:prstGeom>
          <a:solidFill>
            <a:srgbClr val="FFFFFF">
              <a:shade val="85000"/>
            </a:srgbClr>
          </a:solidFill>
          <a:ln>
            <a:noFill/>
          </a:ln>
          <a:effectLst>
            <a:reflection blurRad="12700" stA="38000" endPos="2000" dist="5000" dir="5400000" sy="-100000" algn="bl" rotWithShape="0"/>
          </a:effectLst>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65131" y="3084764"/>
            <a:ext cx="2057400" cy="1371600"/>
          </a:xfrm>
          <a:prstGeom prst="roundRect">
            <a:avLst>
              <a:gd name="adj" fmla="val 8594"/>
            </a:avLst>
          </a:prstGeom>
          <a:solidFill>
            <a:srgbClr val="FFFFFF">
              <a:shade val="85000"/>
            </a:srgbClr>
          </a:solidFill>
          <a:ln>
            <a:noFill/>
          </a:ln>
          <a:effectLst>
            <a:reflection blurRad="12700" stA="38000" endPos="20000" dist="5000" dir="5400000" sy="-100000" algn="bl" rotWithShape="0"/>
          </a:effectLst>
        </p:spPr>
      </p:pic>
      <p:sp>
        <p:nvSpPr>
          <p:cNvPr id="12" name="TextBox 11"/>
          <p:cNvSpPr txBox="1"/>
          <p:nvPr/>
        </p:nvSpPr>
        <p:spPr>
          <a:xfrm>
            <a:off x="247649" y="4809193"/>
            <a:ext cx="7258051" cy="553998"/>
          </a:xfrm>
          <a:prstGeom prst="rect">
            <a:avLst/>
          </a:prstGeom>
          <a:noFill/>
        </p:spPr>
        <p:txBody>
          <a:bodyPr wrap="square" rtlCol="0">
            <a:spAutoFit/>
          </a:bodyPr>
          <a:lstStyle/>
          <a:p>
            <a:pPr algn="ctr"/>
            <a:r>
              <a:rPr lang="en-US" b="1" dirty="0">
                <a:solidFill>
                  <a:schemeClr val="tx1">
                    <a:lumMod val="75000"/>
                    <a:lumOff val="25000"/>
                  </a:schemeClr>
                </a:solidFill>
              </a:rPr>
              <a:t>Aqua Bike</a:t>
            </a:r>
          </a:p>
          <a:p>
            <a:pPr algn="ctr"/>
            <a:r>
              <a:rPr lang="en-PH" sz="1200" b="1" dirty="0">
                <a:solidFill>
                  <a:schemeClr val="tx1">
                    <a:lumMod val="75000"/>
                    <a:lumOff val="25000"/>
                  </a:schemeClr>
                </a:solidFill>
              </a:rPr>
              <a:t>PHP 800.00 / 30 Mins.</a:t>
            </a:r>
          </a:p>
        </p:txBody>
      </p:sp>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9085" y="5363191"/>
            <a:ext cx="2054482" cy="1371600"/>
          </a:xfrm>
          <a:prstGeom prst="roundRect">
            <a:avLst>
              <a:gd name="adj" fmla="val 8594"/>
            </a:avLst>
          </a:prstGeom>
          <a:solidFill>
            <a:srgbClr val="FFFFFF">
              <a:shade val="85000"/>
            </a:srgbClr>
          </a:solidFill>
          <a:ln>
            <a:noFill/>
          </a:ln>
          <a:effectLst>
            <a:reflection blurRad="12700" stA="38000" endPos="20000" dist="5000" dir="5400000" sy="-100000" algn="bl" rotWithShape="0"/>
          </a:effectLst>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65131" y="5363191"/>
            <a:ext cx="2054482" cy="1371600"/>
          </a:xfrm>
          <a:prstGeom prst="roundRect">
            <a:avLst>
              <a:gd name="adj" fmla="val 8594"/>
            </a:avLst>
          </a:prstGeom>
          <a:solidFill>
            <a:srgbClr val="FFFFFF">
              <a:shade val="85000"/>
            </a:srgbClr>
          </a:solidFill>
          <a:ln>
            <a:noFill/>
          </a:ln>
          <a:effectLst>
            <a:reflection blurRad="12700" stA="38000" endPos="20000" dist="5000" dir="5400000" sy="-100000" algn="bl" rotWithShape="0"/>
          </a:effectLst>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10649" y="5363191"/>
            <a:ext cx="2057400" cy="1371600"/>
          </a:xfrm>
          <a:prstGeom prst="roundRect">
            <a:avLst>
              <a:gd name="adj" fmla="val 8594"/>
            </a:avLst>
          </a:prstGeom>
          <a:solidFill>
            <a:srgbClr val="FFFFFF">
              <a:shade val="85000"/>
            </a:srgbClr>
          </a:solidFill>
          <a:ln>
            <a:noFill/>
          </a:ln>
          <a:effectLst>
            <a:reflection blurRad="12700" stA="38000" endPos="20000" dist="5000" dir="5400000" sy="-100000" algn="bl" rotWithShape="0"/>
          </a:effectLst>
        </p:spPr>
      </p:pic>
      <p:sp>
        <p:nvSpPr>
          <p:cNvPr id="18" name="TextBox 17"/>
          <p:cNvSpPr txBox="1"/>
          <p:nvPr/>
        </p:nvSpPr>
        <p:spPr>
          <a:xfrm>
            <a:off x="257174" y="7219422"/>
            <a:ext cx="7258051" cy="553998"/>
          </a:xfrm>
          <a:prstGeom prst="rect">
            <a:avLst/>
          </a:prstGeom>
          <a:noFill/>
        </p:spPr>
        <p:txBody>
          <a:bodyPr wrap="square" rtlCol="0">
            <a:spAutoFit/>
          </a:bodyPr>
          <a:lstStyle/>
          <a:p>
            <a:pPr algn="ctr"/>
            <a:r>
              <a:rPr lang="en-US" b="1" dirty="0">
                <a:solidFill>
                  <a:schemeClr val="tx1">
                    <a:lumMod val="75000"/>
                    <a:lumOff val="25000"/>
                  </a:schemeClr>
                </a:solidFill>
              </a:rPr>
              <a:t>Island Hopping Boat</a:t>
            </a:r>
          </a:p>
          <a:p>
            <a:pPr algn="ctr"/>
            <a:r>
              <a:rPr lang="en-PH" sz="1200" b="1" dirty="0">
                <a:solidFill>
                  <a:schemeClr val="tx1">
                    <a:lumMod val="75000"/>
                    <a:lumOff val="25000"/>
                  </a:schemeClr>
                </a:solidFill>
              </a:rPr>
              <a:t>PHP 2,300.00 / 12 Persons</a:t>
            </a:r>
          </a:p>
        </p:txBody>
      </p:sp>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65131" y="7773420"/>
            <a:ext cx="2054055" cy="1371600"/>
          </a:xfrm>
          <a:prstGeom prst="roundRect">
            <a:avLst>
              <a:gd name="adj" fmla="val 8594"/>
            </a:avLst>
          </a:prstGeom>
          <a:solidFill>
            <a:srgbClr val="FFFFFF">
              <a:shade val="85000"/>
            </a:srgbClr>
          </a:solidFill>
          <a:ln>
            <a:noFill/>
          </a:ln>
          <a:effectLst>
            <a:reflection blurRad="12700" stA="38000" endPos="20000" dist="5000" dir="5400000" sy="-100000" algn="bl" rotWithShape="0"/>
          </a:effectLst>
        </p:spPr>
      </p:pic>
      <p:pic>
        <p:nvPicPr>
          <p:cNvPr id="20" name="Picture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10649" y="7773420"/>
            <a:ext cx="2054482" cy="1371600"/>
          </a:xfrm>
          <a:prstGeom prst="roundRect">
            <a:avLst>
              <a:gd name="adj" fmla="val 8594"/>
            </a:avLst>
          </a:prstGeom>
          <a:solidFill>
            <a:srgbClr val="FFFFFF">
              <a:shade val="85000"/>
            </a:srgbClr>
          </a:solidFill>
          <a:ln>
            <a:noFill/>
          </a:ln>
          <a:effectLst>
            <a:reflection blurRad="12700" stA="38000" endPos="20000" dist="5000" dir="5400000" sy="-100000" algn="bl" rotWithShape="0"/>
          </a:effectLst>
        </p:spPr>
      </p:pic>
      <p:pic>
        <p:nvPicPr>
          <p:cNvPr id="21" name="Picture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56167" y="7773420"/>
            <a:ext cx="2054482" cy="1371600"/>
          </a:xfrm>
          <a:prstGeom prst="roundRect">
            <a:avLst>
              <a:gd name="adj" fmla="val 8594"/>
            </a:avLst>
          </a:prstGeom>
          <a:solidFill>
            <a:srgbClr val="FFFFFF">
              <a:shade val="85000"/>
            </a:srgbClr>
          </a:solidFill>
          <a:ln>
            <a:noFill/>
          </a:ln>
          <a:effectLst>
            <a:reflection blurRad="12700" stA="38000" endPos="20000" dist="5000" dir="5400000" sy="-100000" algn="bl" rotWithShape="0"/>
          </a:effectLst>
        </p:spPr>
      </p:pic>
      <p:sp>
        <p:nvSpPr>
          <p:cNvPr id="23" name="TextBox 22"/>
          <p:cNvSpPr txBox="1"/>
          <p:nvPr/>
        </p:nvSpPr>
        <p:spPr>
          <a:xfrm>
            <a:off x="2558632" y="444675"/>
            <a:ext cx="5039833" cy="707886"/>
          </a:xfrm>
          <a:prstGeom prst="rect">
            <a:avLst/>
          </a:prstGeom>
          <a:noFill/>
        </p:spPr>
        <p:txBody>
          <a:bodyPr wrap="square" rtlCol="0">
            <a:spAutoFit/>
          </a:bodyPr>
          <a:lstStyle/>
          <a:p>
            <a:pPr algn="r"/>
            <a:r>
              <a:rPr lang="en-US" sz="1000" dirty="0" err="1">
                <a:latin typeface="Century Gothic" panose="020B0502020202020204" pitchFamily="34" charset="0"/>
              </a:rPr>
              <a:t>Sitio</a:t>
            </a:r>
            <a:r>
              <a:rPr lang="en-US" sz="1000" dirty="0">
                <a:latin typeface="Century Gothic" panose="020B0502020202020204" pitchFamily="34" charset="0"/>
              </a:rPr>
              <a:t> </a:t>
            </a:r>
            <a:r>
              <a:rPr lang="en-US" sz="1000" dirty="0" err="1">
                <a:latin typeface="Century Gothic" panose="020B0502020202020204" pitchFamily="34" charset="0"/>
              </a:rPr>
              <a:t>Marucdoc</a:t>
            </a:r>
            <a:r>
              <a:rPr lang="en-US" sz="1000" dirty="0">
                <a:latin typeface="Century Gothic" panose="020B0502020202020204" pitchFamily="34" charset="0"/>
              </a:rPr>
              <a:t>, </a:t>
            </a:r>
            <a:r>
              <a:rPr lang="en-US" sz="1000" dirty="0" err="1">
                <a:latin typeface="Century Gothic" panose="020B0502020202020204" pitchFamily="34" charset="0"/>
              </a:rPr>
              <a:t>Brgy</a:t>
            </a:r>
            <a:r>
              <a:rPr lang="en-US" sz="1000" dirty="0">
                <a:latin typeface="Century Gothic" panose="020B0502020202020204" pitchFamily="34" charset="0"/>
              </a:rPr>
              <a:t>. </a:t>
            </a:r>
            <a:r>
              <a:rPr lang="en-US" sz="1000" dirty="0" err="1">
                <a:latin typeface="Century Gothic" panose="020B0502020202020204" pitchFamily="34" charset="0"/>
              </a:rPr>
              <a:t>Nagbalayong</a:t>
            </a:r>
            <a:r>
              <a:rPr lang="en-US" sz="1000" dirty="0">
                <a:latin typeface="Century Gothic" panose="020B0502020202020204" pitchFamily="34" charset="0"/>
              </a:rPr>
              <a:t>, </a:t>
            </a:r>
            <a:r>
              <a:rPr lang="en-US" sz="1000" dirty="0" err="1">
                <a:latin typeface="Century Gothic" panose="020B0502020202020204" pitchFamily="34" charset="0"/>
              </a:rPr>
              <a:t>Morong</a:t>
            </a:r>
            <a:r>
              <a:rPr lang="en-US" sz="1000" dirty="0">
                <a:latin typeface="Century Gothic" panose="020B0502020202020204" pitchFamily="34" charset="0"/>
              </a:rPr>
              <a:t> Bataan</a:t>
            </a:r>
          </a:p>
          <a:p>
            <a:pPr algn="r"/>
            <a:r>
              <a:rPr lang="en-US" sz="1000" dirty="0">
                <a:latin typeface="Century Gothic" panose="020B0502020202020204" pitchFamily="34" charset="0"/>
              </a:rPr>
              <a:t>Manila Office: Rm M07, Prince Jun Condominium, 42 </a:t>
            </a:r>
            <a:r>
              <a:rPr lang="en-US" sz="1000" dirty="0" err="1">
                <a:latin typeface="Century Gothic" panose="020B0502020202020204" pitchFamily="34" charset="0"/>
              </a:rPr>
              <a:t>Timog</a:t>
            </a:r>
            <a:r>
              <a:rPr lang="en-US" sz="1000" dirty="0">
                <a:latin typeface="Century Gothic" panose="020B0502020202020204" pitchFamily="34" charset="0"/>
              </a:rPr>
              <a:t> Ave. Quezon City</a:t>
            </a:r>
          </a:p>
          <a:p>
            <a:pPr algn="r"/>
            <a:r>
              <a:rPr lang="en-US" sz="1000" dirty="0">
                <a:latin typeface="Century Gothic" panose="020B0502020202020204" pitchFamily="34" charset="0"/>
              </a:rPr>
              <a:t>Mobile No: 0921-8998271Tel: 02 425-3004; 373-5052</a:t>
            </a:r>
          </a:p>
          <a:p>
            <a:pPr algn="r"/>
            <a:r>
              <a:rPr lang="en-US" sz="1000" dirty="0">
                <a:latin typeface="Century Gothic" panose="020B0502020202020204" pitchFamily="34" charset="0"/>
              </a:rPr>
              <a:t>Website: </a:t>
            </a:r>
            <a:r>
              <a:rPr lang="en-US" sz="1000" dirty="0">
                <a:latin typeface="Century Gothic" panose="020B0502020202020204" pitchFamily="34" charset="0"/>
                <a:hlinkClick r:id="rId12"/>
              </a:rPr>
              <a:t>www.vistavenice.com.ph</a:t>
            </a:r>
            <a:r>
              <a:rPr lang="en-US" sz="1000" dirty="0">
                <a:latin typeface="Century Gothic" panose="020B0502020202020204" pitchFamily="34" charset="0"/>
              </a:rPr>
              <a:t> | Email: sales@vistavenice.com.ph </a:t>
            </a:r>
          </a:p>
        </p:txBody>
      </p:sp>
    </p:spTree>
    <p:extLst>
      <p:ext uri="{BB962C8B-B14F-4D97-AF65-F5344CB8AC3E}">
        <p14:creationId xmlns:p14="http://schemas.microsoft.com/office/powerpoint/2010/main" val="29042082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7772400" cy="1152561"/>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0222" y="5102034"/>
            <a:ext cx="2054482" cy="1371600"/>
          </a:xfrm>
          <a:prstGeom prst="roundRect">
            <a:avLst>
              <a:gd name="adj" fmla="val 8594"/>
            </a:avLst>
          </a:prstGeom>
          <a:solidFill>
            <a:srgbClr val="FFFFFF">
              <a:shade val="85000"/>
            </a:srgbClr>
          </a:solidFill>
          <a:ln>
            <a:noFill/>
          </a:ln>
          <a:effectLst>
            <a:reflection blurRad="12700" stA="38000" endPos="20000" dist="5000" dir="5400000" sy="-100000" algn="bl" rotWithShape="0"/>
          </a:effec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10649" y="2900098"/>
            <a:ext cx="2054482" cy="1371600"/>
          </a:xfrm>
          <a:prstGeom prst="roundRect">
            <a:avLst>
              <a:gd name="adj" fmla="val 8594"/>
            </a:avLst>
          </a:prstGeom>
          <a:solidFill>
            <a:srgbClr val="FFFFFF">
              <a:shade val="85000"/>
            </a:srgbClr>
          </a:solidFill>
          <a:ln>
            <a:noFill/>
          </a:ln>
          <a:effectLst>
            <a:reflection blurRad="12700" stA="38000" endPos="20000" dist="5000" dir="5400000" sy="-100000" algn="bl" rotWithShape="0"/>
          </a:effectLst>
        </p:spPr>
      </p:pic>
      <p:sp>
        <p:nvSpPr>
          <p:cNvPr id="13" name="TextBox 12"/>
          <p:cNvSpPr txBox="1"/>
          <p:nvPr/>
        </p:nvSpPr>
        <p:spPr>
          <a:xfrm>
            <a:off x="257174" y="2346100"/>
            <a:ext cx="7258051" cy="553998"/>
          </a:xfrm>
          <a:prstGeom prst="rect">
            <a:avLst/>
          </a:prstGeom>
          <a:noFill/>
        </p:spPr>
        <p:txBody>
          <a:bodyPr wrap="square" rtlCol="0">
            <a:spAutoFit/>
          </a:bodyPr>
          <a:lstStyle/>
          <a:p>
            <a:pPr algn="ctr"/>
            <a:r>
              <a:rPr lang="en-US" b="1" dirty="0">
                <a:solidFill>
                  <a:schemeClr val="tx1">
                    <a:lumMod val="75000"/>
                    <a:lumOff val="25000"/>
                  </a:schemeClr>
                </a:solidFill>
              </a:rPr>
              <a:t>Zip lining</a:t>
            </a:r>
          </a:p>
          <a:p>
            <a:pPr algn="ctr"/>
            <a:r>
              <a:rPr lang="en-PH" sz="1200" b="1" dirty="0">
                <a:solidFill>
                  <a:schemeClr val="tx1">
                    <a:lumMod val="75000"/>
                    <a:lumOff val="25000"/>
                  </a:schemeClr>
                </a:solidFill>
              </a:rPr>
              <a:t>PHP 250.00 / Person</a:t>
            </a:r>
          </a:p>
        </p:txBody>
      </p:sp>
      <p:sp>
        <p:nvSpPr>
          <p:cNvPr id="7" name="TextBox 6"/>
          <p:cNvSpPr txBox="1"/>
          <p:nvPr/>
        </p:nvSpPr>
        <p:spPr>
          <a:xfrm>
            <a:off x="1135307" y="1607436"/>
            <a:ext cx="5482733" cy="738664"/>
          </a:xfrm>
          <a:prstGeom prst="rect">
            <a:avLst/>
          </a:prstGeom>
          <a:noFill/>
        </p:spPr>
        <p:txBody>
          <a:bodyPr wrap="square" rtlCol="0">
            <a:spAutoFit/>
          </a:bodyPr>
          <a:lstStyle/>
          <a:p>
            <a:pPr algn="ctr"/>
            <a:r>
              <a:rPr lang="en-US" sz="2000" b="1" dirty="0">
                <a:solidFill>
                  <a:schemeClr val="tx1">
                    <a:lumMod val="75000"/>
                    <a:lumOff val="25000"/>
                  </a:schemeClr>
                </a:solidFill>
              </a:rPr>
              <a:t>EXTREME SPORTS</a:t>
            </a:r>
          </a:p>
          <a:p>
            <a:pPr algn="ctr"/>
            <a:r>
              <a:rPr lang="en-US" sz="1100" i="1" dirty="0">
                <a:solidFill>
                  <a:schemeClr val="tx1">
                    <a:lumMod val="75000"/>
                    <a:lumOff val="25000"/>
                  </a:schemeClr>
                </a:solidFill>
              </a:rPr>
              <a:t>“Fun under the sun with extreme sports will definitely give you’re Group Teams an Exciting and Enjoyable Full-workout experience! Check-out our Extreme Adventure Facilities!”</a:t>
            </a:r>
          </a:p>
        </p:txBody>
      </p:sp>
      <p:sp>
        <p:nvSpPr>
          <p:cNvPr id="12" name="TextBox 11"/>
          <p:cNvSpPr txBox="1"/>
          <p:nvPr/>
        </p:nvSpPr>
        <p:spPr>
          <a:xfrm>
            <a:off x="228600" y="4548697"/>
            <a:ext cx="7258051" cy="553998"/>
          </a:xfrm>
          <a:prstGeom prst="rect">
            <a:avLst/>
          </a:prstGeom>
          <a:noFill/>
        </p:spPr>
        <p:txBody>
          <a:bodyPr wrap="square" rtlCol="0">
            <a:spAutoFit/>
          </a:bodyPr>
          <a:lstStyle/>
          <a:p>
            <a:pPr algn="ctr"/>
            <a:r>
              <a:rPr lang="en-US" b="1" dirty="0">
                <a:solidFill>
                  <a:schemeClr val="tx1">
                    <a:lumMod val="75000"/>
                    <a:lumOff val="25000"/>
                  </a:schemeClr>
                </a:solidFill>
              </a:rPr>
              <a:t>Rappelling</a:t>
            </a:r>
          </a:p>
          <a:p>
            <a:pPr algn="ctr"/>
            <a:r>
              <a:rPr lang="en-PH" sz="1200" b="1" dirty="0">
                <a:solidFill>
                  <a:schemeClr val="tx1">
                    <a:lumMod val="75000"/>
                    <a:lumOff val="25000"/>
                  </a:schemeClr>
                </a:solidFill>
              </a:rPr>
              <a:t>PHP 250.00 / Person</a:t>
            </a:r>
          </a:p>
        </p:txBody>
      </p:sp>
      <p:sp>
        <p:nvSpPr>
          <p:cNvPr id="18" name="TextBox 17"/>
          <p:cNvSpPr txBox="1"/>
          <p:nvPr/>
        </p:nvSpPr>
        <p:spPr>
          <a:xfrm>
            <a:off x="247647" y="6766878"/>
            <a:ext cx="7258051" cy="553998"/>
          </a:xfrm>
          <a:prstGeom prst="rect">
            <a:avLst/>
          </a:prstGeom>
          <a:noFill/>
        </p:spPr>
        <p:txBody>
          <a:bodyPr wrap="square" rtlCol="0">
            <a:spAutoFit/>
          </a:bodyPr>
          <a:lstStyle/>
          <a:p>
            <a:pPr algn="ctr"/>
            <a:r>
              <a:rPr lang="en-US" b="1" dirty="0">
                <a:solidFill>
                  <a:schemeClr val="tx1">
                    <a:lumMod val="75000"/>
                    <a:lumOff val="25000"/>
                  </a:schemeClr>
                </a:solidFill>
              </a:rPr>
              <a:t>Wall Climbing</a:t>
            </a:r>
          </a:p>
          <a:p>
            <a:pPr algn="ctr"/>
            <a:r>
              <a:rPr lang="en-PH" sz="1200" b="1" dirty="0">
                <a:solidFill>
                  <a:schemeClr val="tx1">
                    <a:lumMod val="75000"/>
                    <a:lumOff val="25000"/>
                  </a:schemeClr>
                </a:solidFill>
              </a:rPr>
              <a:t>PHP 250.00 / Person</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6167" y="2900098"/>
            <a:ext cx="2054482" cy="1371600"/>
          </a:xfrm>
          <a:prstGeom prst="roundRect">
            <a:avLst>
              <a:gd name="adj" fmla="val 8594"/>
            </a:avLst>
          </a:prstGeom>
          <a:solidFill>
            <a:srgbClr val="FFFFFF">
              <a:shade val="85000"/>
            </a:srgbClr>
          </a:solidFill>
          <a:ln>
            <a:noFill/>
          </a:ln>
          <a:effectLst>
            <a:reflection blurRad="12700" stA="38000" endPos="20000" dist="5000" dir="5400000" sy="-100000" algn="bl" rotWithShape="0"/>
          </a:effectLst>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64704" y="2900098"/>
            <a:ext cx="2054482" cy="1371600"/>
          </a:xfrm>
          <a:prstGeom prst="roundRect">
            <a:avLst>
              <a:gd name="adj" fmla="val 8594"/>
            </a:avLst>
          </a:prstGeom>
          <a:solidFill>
            <a:srgbClr val="FFFFFF">
              <a:shade val="85000"/>
            </a:srgbClr>
          </a:solidFill>
          <a:ln>
            <a:noFill/>
          </a:ln>
          <a:effectLst>
            <a:reflection blurRad="12700" stA="38000" endPos="20000" dist="5000" dir="5400000" sy="-100000" algn="bl" rotWithShape="0"/>
          </a:effectLst>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6167" y="5102034"/>
            <a:ext cx="2054482" cy="1371600"/>
          </a:xfrm>
          <a:prstGeom prst="roundRect">
            <a:avLst>
              <a:gd name="adj" fmla="val 8594"/>
            </a:avLst>
          </a:prstGeom>
          <a:solidFill>
            <a:srgbClr val="FFFFFF">
              <a:shade val="85000"/>
            </a:srgbClr>
          </a:solidFill>
          <a:ln>
            <a:noFill/>
          </a:ln>
          <a:effectLst>
            <a:reflection blurRad="12700" stA="38000" endPos="20000" dist="5000" dir="5400000" sy="-100000" algn="bl" rotWithShape="0"/>
          </a:effectLst>
        </p:spPr>
      </p:pic>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64277" y="5100712"/>
            <a:ext cx="2054482" cy="1371600"/>
          </a:xfrm>
          <a:prstGeom prst="roundRect">
            <a:avLst>
              <a:gd name="adj" fmla="val 8594"/>
            </a:avLst>
          </a:prstGeom>
          <a:solidFill>
            <a:srgbClr val="FFFFFF">
              <a:shade val="85000"/>
            </a:srgbClr>
          </a:solidFill>
          <a:ln>
            <a:noFill/>
          </a:ln>
          <a:effectLst>
            <a:reflection blurRad="12700" stA="38000" endPos="20000" dist="5000" dir="5400000" sy="-100000" algn="bl" rotWithShape="0"/>
          </a:effectLst>
        </p:spPr>
      </p:pic>
      <p:pic>
        <p:nvPicPr>
          <p:cNvPr id="23" name="Picture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5740" y="7320876"/>
            <a:ext cx="2054482" cy="1371600"/>
          </a:xfrm>
          <a:prstGeom prst="roundRect">
            <a:avLst>
              <a:gd name="adj" fmla="val 8594"/>
            </a:avLst>
          </a:prstGeom>
          <a:solidFill>
            <a:srgbClr val="FFFFFF">
              <a:shade val="85000"/>
            </a:srgbClr>
          </a:solidFill>
          <a:ln>
            <a:noFill/>
          </a:ln>
          <a:effectLst>
            <a:reflection blurRad="12700" stA="38000" endPos="20000" dist="5000" dir="5400000" sy="-100000" algn="bl" rotWithShape="0"/>
          </a:effectLst>
        </p:spPr>
      </p:pic>
      <p:pic>
        <p:nvPicPr>
          <p:cNvPr id="24" name="Picture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795" y="7320876"/>
            <a:ext cx="2054482" cy="1371600"/>
          </a:xfrm>
          <a:prstGeom prst="roundRect">
            <a:avLst>
              <a:gd name="adj" fmla="val 8594"/>
            </a:avLst>
          </a:prstGeom>
          <a:solidFill>
            <a:srgbClr val="FFFFFF">
              <a:shade val="85000"/>
            </a:srgbClr>
          </a:solidFill>
          <a:ln>
            <a:noFill/>
          </a:ln>
          <a:effectLst>
            <a:reflection blurRad="12700" stA="38000" endPos="20000" dist="5000" dir="5400000" sy="-100000" algn="bl" rotWithShape="0"/>
          </a:effectLst>
        </p:spPr>
      </p:pic>
      <p:pic>
        <p:nvPicPr>
          <p:cNvPr id="25" name="Picture 2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63850" y="7320876"/>
            <a:ext cx="2054482" cy="1371600"/>
          </a:xfrm>
          <a:prstGeom prst="roundRect">
            <a:avLst>
              <a:gd name="adj" fmla="val 8594"/>
            </a:avLst>
          </a:prstGeom>
          <a:solidFill>
            <a:srgbClr val="FFFFFF">
              <a:shade val="85000"/>
            </a:srgbClr>
          </a:solidFill>
          <a:ln>
            <a:noFill/>
          </a:ln>
          <a:effectLst>
            <a:reflection blurRad="12700" stA="38000" endPos="20000" dist="5000" dir="5400000" sy="-100000" algn="bl" rotWithShape="0"/>
          </a:effectLst>
        </p:spPr>
      </p:pic>
      <p:sp>
        <p:nvSpPr>
          <p:cNvPr id="26" name="TextBox 25"/>
          <p:cNvSpPr txBox="1"/>
          <p:nvPr/>
        </p:nvSpPr>
        <p:spPr>
          <a:xfrm>
            <a:off x="257174" y="9231990"/>
            <a:ext cx="7258051" cy="523220"/>
          </a:xfrm>
          <a:prstGeom prst="rect">
            <a:avLst/>
          </a:prstGeom>
          <a:noFill/>
        </p:spPr>
        <p:txBody>
          <a:bodyPr wrap="square" rtlCol="0">
            <a:spAutoFit/>
          </a:bodyPr>
          <a:lstStyle/>
          <a:p>
            <a:pPr algn="ctr"/>
            <a:r>
              <a:rPr lang="en-US" sz="1600" b="1" dirty="0">
                <a:solidFill>
                  <a:schemeClr val="tx1">
                    <a:lumMod val="75000"/>
                    <a:lumOff val="25000"/>
                  </a:schemeClr>
                </a:solidFill>
              </a:rPr>
              <a:t>*One (1) Round </a:t>
            </a:r>
            <a:r>
              <a:rPr lang="en-US" sz="1600" b="1" i="1" dirty="0">
                <a:solidFill>
                  <a:schemeClr val="tx1">
                    <a:lumMod val="75000"/>
                    <a:lumOff val="25000"/>
                  </a:schemeClr>
                </a:solidFill>
              </a:rPr>
              <a:t>(Zip lining, Rappelling, Wall Climbing)</a:t>
            </a:r>
          </a:p>
          <a:p>
            <a:pPr algn="ctr"/>
            <a:r>
              <a:rPr lang="en-US" sz="1200" b="1" dirty="0">
                <a:solidFill>
                  <a:schemeClr val="tx1">
                    <a:lumMod val="75000"/>
                    <a:lumOff val="25000"/>
                  </a:schemeClr>
                </a:solidFill>
              </a:rPr>
              <a:t>PHP 500.00 / Person </a:t>
            </a:r>
            <a:endParaRPr lang="en-PH" sz="1000" b="1" dirty="0">
              <a:solidFill>
                <a:schemeClr val="tx1">
                  <a:lumMod val="75000"/>
                  <a:lumOff val="25000"/>
                </a:schemeClr>
              </a:solidFill>
            </a:endParaRPr>
          </a:p>
        </p:txBody>
      </p:sp>
      <p:sp>
        <p:nvSpPr>
          <p:cNvPr id="19" name="TextBox 18"/>
          <p:cNvSpPr txBox="1"/>
          <p:nvPr/>
        </p:nvSpPr>
        <p:spPr>
          <a:xfrm>
            <a:off x="2558632" y="444675"/>
            <a:ext cx="5039833" cy="707886"/>
          </a:xfrm>
          <a:prstGeom prst="rect">
            <a:avLst/>
          </a:prstGeom>
          <a:noFill/>
        </p:spPr>
        <p:txBody>
          <a:bodyPr wrap="square" rtlCol="0">
            <a:spAutoFit/>
          </a:bodyPr>
          <a:lstStyle/>
          <a:p>
            <a:pPr algn="r"/>
            <a:r>
              <a:rPr lang="en-US" sz="1000" dirty="0" err="1">
                <a:latin typeface="Century Gothic" panose="020B0502020202020204" pitchFamily="34" charset="0"/>
              </a:rPr>
              <a:t>Sitio</a:t>
            </a:r>
            <a:r>
              <a:rPr lang="en-US" sz="1000" dirty="0">
                <a:latin typeface="Century Gothic" panose="020B0502020202020204" pitchFamily="34" charset="0"/>
              </a:rPr>
              <a:t> </a:t>
            </a:r>
            <a:r>
              <a:rPr lang="en-US" sz="1000" dirty="0" err="1">
                <a:latin typeface="Century Gothic" panose="020B0502020202020204" pitchFamily="34" charset="0"/>
              </a:rPr>
              <a:t>Marucdoc</a:t>
            </a:r>
            <a:r>
              <a:rPr lang="en-US" sz="1000" dirty="0">
                <a:latin typeface="Century Gothic" panose="020B0502020202020204" pitchFamily="34" charset="0"/>
              </a:rPr>
              <a:t>, </a:t>
            </a:r>
            <a:r>
              <a:rPr lang="en-US" sz="1000" dirty="0" err="1">
                <a:latin typeface="Century Gothic" panose="020B0502020202020204" pitchFamily="34" charset="0"/>
              </a:rPr>
              <a:t>Brgy</a:t>
            </a:r>
            <a:r>
              <a:rPr lang="en-US" sz="1000" dirty="0">
                <a:latin typeface="Century Gothic" panose="020B0502020202020204" pitchFamily="34" charset="0"/>
              </a:rPr>
              <a:t>. </a:t>
            </a:r>
            <a:r>
              <a:rPr lang="en-US" sz="1000" dirty="0" err="1">
                <a:latin typeface="Century Gothic" panose="020B0502020202020204" pitchFamily="34" charset="0"/>
              </a:rPr>
              <a:t>Nagbalayong</a:t>
            </a:r>
            <a:r>
              <a:rPr lang="en-US" sz="1000" dirty="0">
                <a:latin typeface="Century Gothic" panose="020B0502020202020204" pitchFamily="34" charset="0"/>
              </a:rPr>
              <a:t>, </a:t>
            </a:r>
            <a:r>
              <a:rPr lang="en-US" sz="1000" dirty="0" err="1">
                <a:latin typeface="Century Gothic" panose="020B0502020202020204" pitchFamily="34" charset="0"/>
              </a:rPr>
              <a:t>Morong</a:t>
            </a:r>
            <a:r>
              <a:rPr lang="en-US" sz="1000" dirty="0">
                <a:latin typeface="Century Gothic" panose="020B0502020202020204" pitchFamily="34" charset="0"/>
              </a:rPr>
              <a:t> Bataan</a:t>
            </a:r>
          </a:p>
          <a:p>
            <a:pPr algn="r"/>
            <a:r>
              <a:rPr lang="en-US" sz="1000" dirty="0">
                <a:latin typeface="Century Gothic" panose="020B0502020202020204" pitchFamily="34" charset="0"/>
              </a:rPr>
              <a:t>Manila Office: Rm M07, Prince Jun Condominium, 42 </a:t>
            </a:r>
            <a:r>
              <a:rPr lang="en-US" sz="1000" dirty="0" err="1">
                <a:latin typeface="Century Gothic" panose="020B0502020202020204" pitchFamily="34" charset="0"/>
              </a:rPr>
              <a:t>Timog</a:t>
            </a:r>
            <a:r>
              <a:rPr lang="en-US" sz="1000" dirty="0">
                <a:latin typeface="Century Gothic" panose="020B0502020202020204" pitchFamily="34" charset="0"/>
              </a:rPr>
              <a:t> Ave. Quezon City</a:t>
            </a:r>
          </a:p>
          <a:p>
            <a:pPr algn="r"/>
            <a:r>
              <a:rPr lang="en-US" sz="1000" dirty="0">
                <a:latin typeface="Century Gothic" panose="020B0502020202020204" pitchFamily="34" charset="0"/>
              </a:rPr>
              <a:t>Mobile No: 0921-8998271Tel: 02 416-2870; 373-5052</a:t>
            </a:r>
          </a:p>
          <a:p>
            <a:pPr algn="r"/>
            <a:r>
              <a:rPr lang="en-US" sz="1000" dirty="0">
                <a:latin typeface="Century Gothic" panose="020B0502020202020204" pitchFamily="34" charset="0"/>
              </a:rPr>
              <a:t>Website: </a:t>
            </a:r>
            <a:r>
              <a:rPr lang="en-US" sz="1000" dirty="0">
                <a:latin typeface="Century Gothic" panose="020B0502020202020204" pitchFamily="34" charset="0"/>
                <a:hlinkClick r:id="rId12"/>
              </a:rPr>
              <a:t>www.vistavenice.com.ph</a:t>
            </a:r>
            <a:r>
              <a:rPr lang="en-US" sz="1000" dirty="0">
                <a:latin typeface="Century Gothic" panose="020B0502020202020204" pitchFamily="34" charset="0"/>
              </a:rPr>
              <a:t> | Email: sales@vistavenice.com.ph </a:t>
            </a:r>
          </a:p>
        </p:txBody>
      </p:sp>
    </p:spTree>
    <p:extLst>
      <p:ext uri="{BB962C8B-B14F-4D97-AF65-F5344CB8AC3E}">
        <p14:creationId xmlns:p14="http://schemas.microsoft.com/office/powerpoint/2010/main" val="422990429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0F0F0"/>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4816</TotalTime>
  <Words>3500</Words>
  <Application>Microsoft Office PowerPoint</Application>
  <PresentationFormat>Custom</PresentationFormat>
  <Paragraphs>474</Paragraphs>
  <Slides>22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Arial</vt:lpstr>
      <vt:lpstr>Calibri</vt:lpstr>
      <vt:lpstr>Calibri Light</vt:lpstr>
      <vt:lpstr>Century Gothic</vt:lpstr>
      <vt:lpstr>Monotype Corsiva</vt:lpstr>
      <vt:lpstr>Script MT Bold</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Hypervolt</dc:creator>
  <cp:lastModifiedBy>KASSS</cp:lastModifiedBy>
  <cp:revision>225</cp:revision>
  <cp:lastPrinted>2022-03-08T03:02:53Z</cp:lastPrinted>
  <dcterms:created xsi:type="dcterms:W3CDTF">2016-07-13T01:29:14Z</dcterms:created>
  <dcterms:modified xsi:type="dcterms:W3CDTF">2022-03-08T07:35:38Z</dcterms:modified>
</cp:coreProperties>
</file>